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Paytone One"/>
      <p:regular r:id="rId51"/>
    </p:embeddedFont>
    <p:embeddedFont>
      <p:font typeface="Fira Sans Extra Condensed Medium"/>
      <p:regular r:id="rId52"/>
      <p:bold r:id="rId53"/>
      <p:italic r:id="rId54"/>
      <p:boldItalic r:id="rId55"/>
    </p:embeddedFont>
    <p:embeddedFont>
      <p:font typeface="Mali"/>
      <p:regular r:id="rId56"/>
      <p:bold r:id="rId57"/>
      <p:italic r:id="rId58"/>
      <p:boldItalic r:id="rId59"/>
    </p:embeddedFont>
    <p:embeddedFont>
      <p:font typeface="Mali Medium"/>
      <p:regular r:id="rId60"/>
      <p:bold r:id="rId61"/>
      <p:italic r:id="rId62"/>
      <p:boldItalic r:id="rId63"/>
    </p:embeddedFont>
    <p:embeddedFont>
      <p:font typeface="Poppins Medium"/>
      <p:regular r:id="rId64"/>
      <p:bold r:id="rId65"/>
      <p:italic r:id="rId66"/>
      <p:boldItalic r:id="rId67"/>
    </p:embeddedFont>
    <p:embeddedFont>
      <p:font typeface="Chelsea Market"/>
      <p:regular r:id="rId68"/>
    </p:embeddedFont>
    <p:embeddedFont>
      <p:font typeface="Mali SemiBold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3" roundtripDataSignature="AMtx7mhsYfLoxg/qbxAX0AjeP7nKWBn9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1BE40F-DD25-4FC1-B46A-E3ADC8D437CA}">
  <a:tblStyle styleId="{B91BE40F-DD25-4FC1-B46A-E3ADC8D437C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customschemas.google.com/relationships/presentationmetadata" Target="metadata"/><Relationship Id="rId72" Type="http://schemas.openxmlformats.org/officeDocument/2006/relationships/font" Target="fonts/MaliSemiBold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aliSemiBold-italic.fntdata"/><Relationship Id="rId70" Type="http://schemas.openxmlformats.org/officeDocument/2006/relationships/font" Target="fonts/MaliSemiBold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aliMedium-italic.fntdata"/><Relationship Id="rId61" Type="http://schemas.openxmlformats.org/officeDocument/2006/relationships/font" Target="fonts/MaliMedium-bold.fntdata"/><Relationship Id="rId20" Type="http://schemas.openxmlformats.org/officeDocument/2006/relationships/slide" Target="slides/slide13.xml"/><Relationship Id="rId64" Type="http://schemas.openxmlformats.org/officeDocument/2006/relationships/font" Target="fonts/PoppinsMedium-regular.fntdata"/><Relationship Id="rId63" Type="http://schemas.openxmlformats.org/officeDocument/2006/relationships/font" Target="fonts/MaliMedium-boldItalic.fntdata"/><Relationship Id="rId22" Type="http://schemas.openxmlformats.org/officeDocument/2006/relationships/slide" Target="slides/slide15.xml"/><Relationship Id="rId66" Type="http://schemas.openxmlformats.org/officeDocument/2006/relationships/font" Target="fonts/PoppinsMedium-italic.fntdata"/><Relationship Id="rId21" Type="http://schemas.openxmlformats.org/officeDocument/2006/relationships/slide" Target="slides/slide14.xml"/><Relationship Id="rId65" Type="http://schemas.openxmlformats.org/officeDocument/2006/relationships/font" Target="fonts/PoppinsMedium-bold.fntdata"/><Relationship Id="rId24" Type="http://schemas.openxmlformats.org/officeDocument/2006/relationships/slide" Target="slides/slide17.xml"/><Relationship Id="rId68" Type="http://schemas.openxmlformats.org/officeDocument/2006/relationships/font" Target="fonts/ChelseaMarket-regular.fntdata"/><Relationship Id="rId23" Type="http://schemas.openxmlformats.org/officeDocument/2006/relationships/slide" Target="slides/slide16.xml"/><Relationship Id="rId67" Type="http://schemas.openxmlformats.org/officeDocument/2006/relationships/font" Target="fonts/PoppinsMedium-boldItalic.fntdata"/><Relationship Id="rId60" Type="http://schemas.openxmlformats.org/officeDocument/2006/relationships/font" Target="fonts/MaliMedium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aliSemiBold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aytoneOne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FiraSansExtraCondensedMedium-bold.fntdata"/><Relationship Id="rId52" Type="http://schemas.openxmlformats.org/officeDocument/2006/relationships/font" Target="fonts/FiraSansExtraCondensedMedium-regular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Medium-italic.fntdata"/><Relationship Id="rId13" Type="http://schemas.openxmlformats.org/officeDocument/2006/relationships/slide" Target="slides/slide6.xml"/><Relationship Id="rId57" Type="http://schemas.openxmlformats.org/officeDocument/2006/relationships/font" Target="fonts/Mali-bold.fntdata"/><Relationship Id="rId12" Type="http://schemas.openxmlformats.org/officeDocument/2006/relationships/slide" Target="slides/slide5.xml"/><Relationship Id="rId56" Type="http://schemas.openxmlformats.org/officeDocument/2006/relationships/font" Target="fonts/Mali-regular.fntdata"/><Relationship Id="rId15" Type="http://schemas.openxmlformats.org/officeDocument/2006/relationships/slide" Target="slides/slide8.xml"/><Relationship Id="rId59" Type="http://schemas.openxmlformats.org/officeDocument/2006/relationships/font" Target="fonts/Mali-boldItalic.fntdata"/><Relationship Id="rId14" Type="http://schemas.openxmlformats.org/officeDocument/2006/relationships/slide" Target="slides/slide7.xml"/><Relationship Id="rId58" Type="http://schemas.openxmlformats.org/officeDocument/2006/relationships/font" Target="fonts/Mali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9" name="Google Shape;19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3" name="Google Shape;2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3" name="Google Shape;2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1" name="Google Shape;2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8" name="Google Shape;2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6" name="Google Shape;2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5" name="Google Shape;2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4" name="Google Shape;2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6" name="Google Shape;22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8" name="Google Shape;20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6" name="Google Shape;2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7" name="Google Shape;2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9" name="Google Shape;22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0" name="Google Shape;22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1" name="Google Shape;22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2" name="Google Shape;2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3" name="Google Shape;2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6" name="Google Shape;2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4" name="Google Shape;2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9" name="Google Shape;2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6" name="Google Shape;20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7" name="Google Shape;236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5" name="Google Shape;23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3" name="Google Shape;23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1" name="Google Shape;239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9" name="Google Shape;23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1" name="Google Shape;20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5" name="Google Shape;20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5" name="Google Shape;20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3" name="Google Shape;2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37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3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3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37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3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37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8" name="Google Shape;68;p37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8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215" name="Google Shape;215;p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4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221" name="Google Shape;221;p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48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Thin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8" name="Google Shape;228;p4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49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2" name="Google Shape;232;p49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49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4" name="Google Shape;234;p49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235" name="Google Shape;235;p49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236" name="Google Shape;236;p4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49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243" name="Google Shape;243;p4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49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249" name="Google Shape;249;p4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50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254" name="Google Shape;254;p50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0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0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0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0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0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0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0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0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0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0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0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0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0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0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50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279" name="Google Shape;279;p5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50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85" name="Google Shape;285;p5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50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sp>
        <p:nvSpPr>
          <p:cNvPr id="291" name="Google Shape;291;p51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2" name="Google Shape;292;p51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93" name="Google Shape;293;p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51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98" name="Google Shape;298;p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6" name="Google Shape;306;p52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307" name="Google Shape;307;p5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52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310" name="Google Shape;310;p5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52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317" name="Google Shape;317;p5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53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22" name="Google Shape;322;p53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323" name="Google Shape;323;p5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3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346" name="Google Shape;346;p5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372" name="Google Shape;372;p54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373" name="Google Shape;373;p54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374" name="Google Shape;374;p54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4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4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4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4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4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4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4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4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4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4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4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4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8" name="Google Shape;388;p54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55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3" name="Google Shape;393;p55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4" name="Google Shape;394;p55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5" name="Google Shape;395;p55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6" name="Google Shape;396;p55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7" name="Google Shape;397;p55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398" name="Google Shape;398;p55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99" name="Google Shape;399;p55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55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404" name="Google Shape;404;p55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08" name="Google Shape;408;p56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09" name="Google Shape;409;p56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56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1" name="Google Shape;411;p56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12" name="Google Shape;412;p56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3" name="Google Shape;413;p5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414" name="Google Shape;414;p56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415" name="Google Shape;415;p5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6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56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423" name="Google Shape;423;p56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2" name="Google Shape;432;p57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3" name="Google Shape;433;p57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57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5" name="Google Shape;435;p57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6" name="Google Shape;436;p57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7" name="Google Shape;437;p57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57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9" name="Google Shape;439;p57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440" name="Google Shape;440;p57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41" name="Google Shape;441;p5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57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48" name="Google Shape;448;p5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72" name="Google Shape;72;p38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3" name="Google Shape;73;p38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8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8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80" name="Google Shape;80;p3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6" name="Google Shape;456;p58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7" name="Google Shape;457;p58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8" name="Google Shape;458;p58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9" name="Google Shape;459;p58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0" name="Google Shape;460;p58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1" name="Google Shape;461;p58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2" name="Google Shape;462;p58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3" name="Google Shape;463;p58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4" name="Google Shape;464;p58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5" name="Google Shape;465;p58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6" name="Google Shape;466;p58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7" name="Google Shape;467;p58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468" name="Google Shape;468;p58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69" name="Google Shape;469;p5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58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76" name="Google Shape;476;p5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0" name="Google Shape;480;p59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59"/>
          <p:cNvSpPr txBox="1"/>
          <p:nvPr>
            <p:ph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2" name="Google Shape;482;p59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3" name="Google Shape;483;p59"/>
          <p:cNvSpPr txBox="1"/>
          <p:nvPr>
            <p:ph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4" name="Google Shape;484;p59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85" name="Google Shape;485;p59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86" name="Google Shape;486;p5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59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94" name="Google Shape;494;p5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59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500" name="Google Shape;500;p5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59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505" name="Google Shape;505;p59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4" name="Google Shape;514;p60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5" name="Google Shape;515;p60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0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60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518" name="Google Shape;518;p6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60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36" name="Google Shape;536;p6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60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43" name="Google Shape;543;p6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60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48" name="Google Shape;548;p6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1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53" name="Google Shape;553;p6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61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72" name="Google Shape;572;p6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61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95" name="Google Shape;595;p6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61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614" name="Google Shape;614;p6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61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0" name="Google Shape;630;p61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62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633" name="Google Shape;633;p6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62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60" name="Google Shape;660;p6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p62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687" name="Google Shape;687;p6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p62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90" name="Google Shape;690;p62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3" name="Google Shape;693;p6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694" name="Google Shape;694;p63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95" name="Google Shape;695;p6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63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700" name="Google Shape;700;p63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Thin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09" name="Google Shape;709;p6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710" name="Google Shape;710;p64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711" name="Google Shape;711;p64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6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17" name="Google Shape;717;p6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2" name="Google Shape;722;p65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9pPr>
          </a:lstStyle>
          <a:p/>
        </p:txBody>
      </p:sp>
      <p:sp>
        <p:nvSpPr>
          <p:cNvPr id="723" name="Google Shape;723;p65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5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5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5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5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5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5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5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5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5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5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5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5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5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5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5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5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5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5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5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65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65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5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8" name="Google Shape;768;p65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i="0" lang="it" sz="10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i="0" lang="it" sz="10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i="0" lang="it" sz="10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1" name="Google Shape;771;p66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772" name="Google Shape;772;p66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773" name="Google Shape;773;p6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66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779" name="Google Shape;779;p66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6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6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6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6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6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6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6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66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788" name="Google Shape;788;p66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6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66"/>
          <p:cNvGrpSpPr/>
          <p:nvPr/>
        </p:nvGrpSpPr>
        <p:grpSpPr>
          <a:xfrm>
            <a:off x="1650438" y="4827681"/>
            <a:ext cx="1512041" cy="830579"/>
            <a:chOff x="3450663" y="112831"/>
            <a:chExt cx="1512041" cy="830579"/>
          </a:xfrm>
        </p:grpSpPr>
        <p:sp>
          <p:nvSpPr>
            <p:cNvPr id="793" name="Google Shape;793;p6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7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7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7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7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7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7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7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7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7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7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7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7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7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7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7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5" name="Google Shape;815;p67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6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/>
          <p:nvPr>
            <p:ph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" name="Google Shape;86;p39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39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90" name="Google Shape;90;p39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91" name="Google Shape;91;p39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92" name="Google Shape;92;p39"/>
          <p:cNvSpPr txBox="1"/>
          <p:nvPr>
            <p:ph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39"/>
          <p:cNvSpPr txBox="1"/>
          <p:nvPr>
            <p:ph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4" name="Google Shape;94;p39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95" name="Google Shape;95;p39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96" name="Google Shape;96;p3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39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102" name="Google Shape;102;p3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39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108" name="Google Shape;108;p39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9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9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9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68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6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68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68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69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69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9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9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70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7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70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7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70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7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70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7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eautiful Nature">
  <p:cSld name="SECTION_TITLE_AND_DESCRIPTION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6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6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6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6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6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6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6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6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6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6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46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6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46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46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6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46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1029" name="Google Shape;1029;p46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p46"/>
          <p:cNvSpPr txBox="1"/>
          <p:nvPr/>
        </p:nvSpPr>
        <p:spPr>
          <a:xfrm>
            <a:off x="2982650" y="4074700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Alessio Casolaro</a:t>
            </a:r>
            <a:endParaRPr b="0" i="0" sz="1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Giuseppe D’Avino</a:t>
            </a:r>
            <a:endParaRPr b="0" i="0" sz="1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Ciro Maiorino</a:t>
            </a:r>
            <a:endParaRPr b="0" i="0" sz="1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Giulio Triggiani</a:t>
            </a:r>
            <a:endParaRPr b="0" i="0" sz="1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7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54" name="Google Shape;1054;p7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7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1082" name="Google Shape;1082;p7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p72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112" name="Google Shape;1112;p72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3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5" name="Google Shape;1115;p73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16" name="Google Shape;1116;p7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1117" name="Google Shape;1117;p7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7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1135" name="Google Shape;1135;p7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4" name="Google Shape;1144;p7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145" name="Google Shape;1145;p7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7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151" name="Google Shape;1151;p7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6" name="Google Shape;1156;p7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57" name="Google Shape;1157;p7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Google Shape;1163;p74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Thin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64" name="Google Shape;1164;p7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5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7" name="Google Shape;1167;p75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8" name="Google Shape;1168;p75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9" name="Google Shape;1169;p75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0" name="Google Shape;1170;p75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171" name="Google Shape;1171;p75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172" name="Google Shape;1172;p7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75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179" name="Google Shape;1179;p7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75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185" name="Google Shape;1185;p7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190" name="Google Shape;1190;p7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191" name="Google Shape;1191;p7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6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6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7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198" name="Google Shape;1198;p7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4" name="Google Shape;114;p4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15" name="Google Shape;115;p40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116" name="Google Shape;116;p4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0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119" name="Google Shape;119;p4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0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0"/>
          <p:cNvGrpSpPr/>
          <p:nvPr/>
        </p:nvGrpSpPr>
        <p:grpSpPr>
          <a:xfrm>
            <a:off x="-477280" y="-377857"/>
            <a:ext cx="1356756" cy="1280980"/>
            <a:chOff x="-398590" y="-303568"/>
            <a:chExt cx="1199396" cy="1132408"/>
          </a:xfrm>
        </p:grpSpPr>
        <p:sp>
          <p:nvSpPr>
            <p:cNvPr id="123" name="Google Shape;123;p40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40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125" name="Google Shape;125;p40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0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7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202" name="Google Shape;1202;p7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203" name="Google Shape;1203;p77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1204" name="Google Shape;1204;p7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77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1207" name="Google Shape;1207;p7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77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0" name="Google Shape;1210;p77"/>
          <p:cNvGrpSpPr/>
          <p:nvPr/>
        </p:nvGrpSpPr>
        <p:grpSpPr>
          <a:xfrm>
            <a:off x="-477280" y="-377857"/>
            <a:ext cx="1356756" cy="1280980"/>
            <a:chOff x="-398590" y="-303568"/>
            <a:chExt cx="1199396" cy="1132408"/>
          </a:xfrm>
        </p:grpSpPr>
        <p:sp>
          <p:nvSpPr>
            <p:cNvPr id="1211" name="Google Shape;1211;p77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77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1213" name="Google Shape;1213;p77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77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8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217" name="Google Shape;1217;p78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8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8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8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8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8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8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8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78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242" name="Google Shape;1242;p7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7" name="Google Shape;1247;p78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1248" name="Google Shape;1248;p7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78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9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3" name="Google Shape;1253;p7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sp>
        <p:nvSpPr>
          <p:cNvPr id="1254" name="Google Shape;1254;p79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55" name="Google Shape;1255;p79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1256" name="Google Shape;1256;p7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79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1261" name="Google Shape;1261;p7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0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9" name="Google Shape;1269;p80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270" name="Google Shape;1270;p80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1271" name="Google Shape;1271;p8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1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75" name="Google Shape;1275;p81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1276" name="Google Shape;1276;p8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81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1279" name="Google Shape;1279;p8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81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1286" name="Google Shape;1286;p8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2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0" name="Google Shape;1290;p82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291" name="Google Shape;1291;p82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1292" name="Google Shape;1292;p8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82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1315" name="Google Shape;1315;p8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341" name="Google Shape;1341;p8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1342" name="Google Shape;1342;p8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1343" name="Google Shape;1343;p8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8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8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8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8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8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8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8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8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8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8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8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8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8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7" name="Google Shape;1357;p83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3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361" name="Google Shape;1361;p8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1362" name="Google Shape;1362;p8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8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1366" name="Google Shape;1366;p84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4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4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4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4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5"/>
          <p:cNvSpPr txBox="1"/>
          <p:nvPr>
            <p:ph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73" name="Google Shape;1373;p85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4" name="Google Shape;1374;p85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5" name="Google Shape;1375;p85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6" name="Google Shape;1376;p85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77" name="Google Shape;1377;p85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78" name="Google Shape;1378;p85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79" name="Google Shape;1379;p85"/>
          <p:cNvSpPr txBox="1"/>
          <p:nvPr>
            <p:ph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80" name="Google Shape;1380;p85"/>
          <p:cNvSpPr txBox="1"/>
          <p:nvPr>
            <p:ph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81" name="Google Shape;1381;p85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382" name="Google Shape;1382;p8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1383" name="Google Shape;1383;p8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8" name="Google Shape;1388;p8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1389" name="Google Shape;1389;p8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8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1395" name="Google Shape;1395;p85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5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5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5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6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1" name="Google Shape;1401;p86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2" name="Google Shape;1402;p86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3" name="Google Shape;1403;p86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4" name="Google Shape;1404;p86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5" name="Google Shape;1405;p86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6" name="Google Shape;1406;p86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407" name="Google Shape;1407;p8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1408" name="Google Shape;1408;p86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6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8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8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1413" name="Google Shape;1413;p8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6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29" name="Google Shape;129;p41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130" name="Google Shape;130;p4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41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134" name="Google Shape;134;p41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1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7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17" name="Google Shape;1417;p87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18" name="Google Shape;1418;p87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9" name="Google Shape;1419;p87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0" name="Google Shape;1420;p87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21" name="Google Shape;1421;p87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2" name="Google Shape;1422;p8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423" name="Google Shape;1423;p87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1424" name="Google Shape;1424;p8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7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8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1" name="Google Shape;1431;p87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1432" name="Google Shape;1432;p8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7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8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1" name="Google Shape;1441;p88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2" name="Google Shape;1442;p88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3" name="Google Shape;1443;p88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4" name="Google Shape;1444;p88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5" name="Google Shape;1445;p88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6" name="Google Shape;1446;p88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7" name="Google Shape;1447;p88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8" name="Google Shape;1448;p88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449" name="Google Shape;1449;p8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450" name="Google Shape;1450;p8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8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1457" name="Google Shape;1457;p8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8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8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5" name="Google Shape;1465;p89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6" name="Google Shape;1466;p89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7" name="Google Shape;1467;p89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8" name="Google Shape;1468;p89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9" name="Google Shape;1469;p89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0" name="Google Shape;1470;p89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1" name="Google Shape;1471;p89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2" name="Google Shape;1472;p89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3" name="Google Shape;1473;p89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4" name="Google Shape;1474;p89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5" name="Google Shape;1475;p89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6" name="Google Shape;1476;p89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477" name="Google Shape;1477;p89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1478" name="Google Shape;1478;p8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89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1485" name="Google Shape;1485;p8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90"/>
          <p:cNvSpPr txBox="1"/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89" name="Google Shape;1489;p90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0" name="Google Shape;1490;p90"/>
          <p:cNvSpPr txBox="1"/>
          <p:nvPr>
            <p:ph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91" name="Google Shape;1491;p90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2" name="Google Shape;1492;p90"/>
          <p:cNvSpPr txBox="1"/>
          <p:nvPr>
            <p:ph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93" name="Google Shape;1493;p90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494" name="Google Shape;1494;p90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1495" name="Google Shape;1495;p9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9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9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90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1503" name="Google Shape;1503;p9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9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8" name="Google Shape;1508;p90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1509" name="Google Shape;1509;p9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9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90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1514" name="Google Shape;1514;p9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9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90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9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9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9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9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91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3" name="Google Shape;1523;p91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24" name="Google Shape;1524;p91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91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6" name="Google Shape;1526;p91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1527" name="Google Shape;1527;p9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9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9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9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9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9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9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9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9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9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9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9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9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9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9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9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4" name="Google Shape;1544;p91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1545" name="Google Shape;1545;p9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9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9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9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9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9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91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1552" name="Google Shape;1552;p9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9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6" name="Google Shape;1556;p91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1557" name="Google Shape;1557;p9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9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9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9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1562" name="Google Shape;1562;p9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9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9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9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9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9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9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9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9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9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9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9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9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9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9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0" name="Google Shape;1580;p9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1581" name="Google Shape;1581;p9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9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9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9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9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9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9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9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9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9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9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9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9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9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9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9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9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9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3" name="Google Shape;1603;p9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1604" name="Google Shape;1604;p9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9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9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9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9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9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9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9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9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9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9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9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9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9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9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9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9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9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2" name="Google Shape;1622;p9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1623" name="Google Shape;1623;p9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9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9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9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9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9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9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9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9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9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9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9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9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9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p92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9" name="Google Shape;1639;p92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93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1642" name="Google Shape;1642;p9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9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9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9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9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9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9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9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9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9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9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9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9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9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9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9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9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9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9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9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9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9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9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9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9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9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93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1669" name="Google Shape;1669;p9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93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9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9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9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9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9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9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9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9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9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9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9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9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9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9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9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9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9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9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9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9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9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9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9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9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5" name="Google Shape;1695;p93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1696" name="Google Shape;1696;p9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9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8" name="Google Shape;1698;p93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99" name="Google Shape;1699;p93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94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2" name="Google Shape;1702;p9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703" name="Google Shape;1703;p9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1704" name="Google Shape;1704;p9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9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9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9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9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94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9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9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1712" name="Google Shape;1712;p9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9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9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9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9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9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9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9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5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2" name="Google Shape;1722;p9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723" name="Google Shape;1723;p9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1724" name="Google Shape;1724;p9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9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9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9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8" name="Google Shape;1728;p9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1729" name="Google Shape;1729;p95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95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95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95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95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95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95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96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Thin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38" name="Google Shape;1738;p9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739" name="Google Shape;1739;p96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1740" name="Google Shape;1740;p9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96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96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96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96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5" name="Google Shape;1745;p96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1746" name="Google Shape;1746;p9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9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9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2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42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42" name="Google Shape;142;p42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143" name="Google Shape;143;p4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7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51" name="Google Shape;1751;p9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752" name="Google Shape;1752;p97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1753" name="Google Shape;1753;p97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97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9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9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9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9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9" name="Google Shape;1759;p97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1760" name="Google Shape;1760;p9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9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9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9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98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766" name="Google Shape;1766;p98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767" name="Google Shape;1767;p98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1768" name="Google Shape;1768;p9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9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9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9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9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98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1774" name="Google Shape;1774;p98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98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98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98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98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98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98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98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2" name="Google Shape;1782;p98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1783" name="Google Shape;1783;p98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98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98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98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98"/>
          <p:cNvGrpSpPr/>
          <p:nvPr/>
        </p:nvGrpSpPr>
        <p:grpSpPr>
          <a:xfrm>
            <a:off x="1650438" y="4827681"/>
            <a:ext cx="1512041" cy="830579"/>
            <a:chOff x="3450663" y="112831"/>
            <a:chExt cx="1512041" cy="830579"/>
          </a:xfrm>
        </p:grpSpPr>
        <p:sp>
          <p:nvSpPr>
            <p:cNvPr id="1788" name="Google Shape;1788;p98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98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99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99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99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99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99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99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99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99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99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99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99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99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99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99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99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99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99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99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99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0" name="Google Shape;1810;p99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1811" name="Google Shape;1811;p99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99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9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9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9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9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9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9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9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9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9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9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9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9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9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9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9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9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9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9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9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9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100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835" name="Google Shape;1835;p10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0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0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0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0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0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0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0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0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0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0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0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0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0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0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0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0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0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0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0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0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0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0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0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0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0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0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2" name="Google Shape;1862;p100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1863" name="Google Shape;1863;p100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00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00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0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0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0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0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0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0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0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0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0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0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0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0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0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0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0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0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0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0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0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0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0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0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0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0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0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0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3" name="Google Shape;1893;p101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894" name="Google Shape;1894;p101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01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01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01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01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01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01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01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01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01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01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01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01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01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01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01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01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01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01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01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01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01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01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01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9" name="Google Shape;1919;p10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1920" name="Google Shape;1920;p10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0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0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0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0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0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0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0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0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0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0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0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0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0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8" name="Google Shape;1938;p10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1939" name="Google Shape;1939;p10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0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0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0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0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0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0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0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0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0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0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0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0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0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0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0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0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0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1" name="Google Shape;1961;p10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1962" name="Google Shape;1962;p10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0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0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0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0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0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0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0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0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0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0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0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0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0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10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1981" name="Google Shape;1981;p10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0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0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0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0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0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0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0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0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0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0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47" name="Google Shape;147;p43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8" name="Google Shape;148;p43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3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3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3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3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3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43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5" name="Google Shape;155;p4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9pPr>
          </a:lstStyle>
          <a:p/>
        </p:txBody>
      </p:sp>
      <p:grpSp>
        <p:nvGrpSpPr>
          <p:cNvPr id="160" name="Google Shape;160;p4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161" name="Google Shape;161;p4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4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4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169" name="Google Shape;169;p4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80" name="Google Shape;180;p47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181" name="Google Shape;181;p4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47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199" name="Google Shape;199;p4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47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209" name="Google Shape;209;p4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b="0" i="0" sz="24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1004" name="Google Shape;100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xd.adobe.com/view/7522f2a8-5678-4473-a091-1e61bf92327b-2071/?fullscreen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github.com/AlessioCasolaro/Beeautiful-Nature" TargetMode="External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"/>
          <p:cNvSpPr/>
          <p:nvPr/>
        </p:nvSpPr>
        <p:spPr>
          <a:xfrm>
            <a:off x="5772150" y="-329200"/>
            <a:ext cx="1066800" cy="1857375"/>
          </a:xfrm>
          <a:custGeom>
            <a:rect b="b" l="l" r="r" t="t"/>
            <a:pathLst>
              <a:path extrusionOk="0" h="74295" w="42672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2" name="Google Shape;2002;p1"/>
          <p:cNvPicPr preferRelativeResize="0"/>
          <p:nvPr/>
        </p:nvPicPr>
        <p:blipFill rotWithShape="1">
          <a:blip r:embed="rId3">
            <a:alphaModFix/>
          </a:blip>
          <a:srcRect b="32596" l="7016" r="8445" t="31293"/>
          <a:stretch/>
        </p:blipFill>
        <p:spPr>
          <a:xfrm>
            <a:off x="2397875" y="1643063"/>
            <a:ext cx="4348250" cy="18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1"/>
          <p:cNvSpPr txBox="1"/>
          <p:nvPr/>
        </p:nvSpPr>
        <p:spPr>
          <a:xfrm>
            <a:off x="-297375" y="4500525"/>
            <a:ext cx="3144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it" sz="9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UNISA</a:t>
            </a:r>
            <a:r>
              <a:rPr b="0" i="0" lang="it" sz="9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 - Dipartimento di Informatica</a:t>
            </a:r>
            <a:endParaRPr b="0" i="0" sz="9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t" sz="9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Corso di </a:t>
            </a:r>
            <a:r>
              <a:rPr b="0" i="0" lang="it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Corso di Interazione Uomo Macchina</a:t>
            </a:r>
            <a:endParaRPr b="0" i="0" sz="9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t" sz="9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Gruppo 12</a:t>
            </a:r>
            <a:endParaRPr b="0" i="0" sz="9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04" name="Google Shape;20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6350" y="809150"/>
            <a:ext cx="792750" cy="7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363" y="3939700"/>
            <a:ext cx="560825" cy="5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0"/>
          <p:cNvSpPr/>
          <p:nvPr/>
        </p:nvSpPr>
        <p:spPr>
          <a:xfrm>
            <a:off x="1024200" y="1529150"/>
            <a:ext cx="7095600" cy="311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36" name="Google Shape;2136;p10"/>
          <p:cNvGraphicFramePr/>
          <p:nvPr/>
        </p:nvGraphicFramePr>
        <p:xfrm>
          <a:off x="1681813" y="1684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{B91BE40F-DD25-4FC1-B46A-E3ADC8D437CA}</a:tableStyleId>
              </a:tblPr>
              <a:tblGrid>
                <a:gridCol w="1458250"/>
                <a:gridCol w="1424825"/>
                <a:gridCol w="1424825"/>
                <a:gridCol w="1381250"/>
              </a:tblGrid>
              <a:tr h="77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Tipo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Frequenza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Importanza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Acquisire Competenze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816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Necessario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Alta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Alta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Inviare Segnalazioni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Facoltativo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Monitorare api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Facoltativo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 sz="1400" u="none" cap="none" strike="noStrike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7" name="Google Shape;2137;p1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Tabella dei task - </a:t>
            </a:r>
            <a:r>
              <a:rPr lang="it" sz="2600"/>
              <a:t>Rosa </a:t>
            </a:r>
            <a:r>
              <a:rPr lang="it" sz="2600">
                <a:solidFill>
                  <a:srgbClr val="703316"/>
                </a:solidFill>
              </a:rPr>
              <a:t>(Ambientalista)</a:t>
            </a:r>
            <a:endParaRPr sz="2000">
              <a:solidFill>
                <a:srgbClr val="703316"/>
              </a:solidFill>
            </a:endParaRPr>
          </a:p>
        </p:txBody>
      </p:sp>
      <p:sp>
        <p:nvSpPr>
          <p:cNvPr id="2138" name="Google Shape;2138;p10"/>
          <p:cNvSpPr/>
          <p:nvPr/>
        </p:nvSpPr>
        <p:spPr>
          <a:xfrm>
            <a:off x="4472131" y="2767038"/>
            <a:ext cx="199900" cy="1381125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0"/>
          <p:cNvSpPr/>
          <p:nvPr/>
        </p:nvSpPr>
        <p:spPr>
          <a:xfrm>
            <a:off x="5789825" y="2722775"/>
            <a:ext cx="199900" cy="1425459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0" name="Google Shape;2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600" y="1765025"/>
            <a:ext cx="668250" cy="6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"/>
          <p:cNvSpPr/>
          <p:nvPr/>
        </p:nvSpPr>
        <p:spPr>
          <a:xfrm>
            <a:off x="309291" y="1706975"/>
            <a:ext cx="8557121" cy="1389791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1"/>
          <p:cNvSpPr txBox="1"/>
          <p:nvPr>
            <p:ph type="title"/>
          </p:nvPr>
        </p:nvSpPr>
        <p:spPr>
          <a:xfrm>
            <a:off x="234025" y="355650"/>
            <a:ext cx="8721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2700"/>
              <a:t>Analisi Comparativa con </a:t>
            </a:r>
            <a:r>
              <a:rPr lang="it" sz="2700">
                <a:solidFill>
                  <a:schemeClr val="dk1"/>
                </a:solidFill>
              </a:rPr>
              <a:t>MLMP Data Portal</a:t>
            </a:r>
            <a:r>
              <a:rPr lang="it" sz="2700"/>
              <a:t> (1/2)</a:t>
            </a:r>
            <a:endParaRPr sz="2700"/>
          </a:p>
        </p:txBody>
      </p:sp>
      <p:pic>
        <p:nvPicPr>
          <p:cNvPr id="2147" name="Google Shape;2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625" y="1706975"/>
            <a:ext cx="792750" cy="7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1"/>
          <p:cNvPicPr preferRelativeResize="0"/>
          <p:nvPr/>
        </p:nvPicPr>
        <p:blipFill rotWithShape="1">
          <a:blip r:embed="rId4">
            <a:alphaModFix/>
          </a:blip>
          <a:srcRect b="8185" l="0" r="0" t="11871"/>
          <a:stretch/>
        </p:blipFill>
        <p:spPr>
          <a:xfrm>
            <a:off x="1215374" y="1075262"/>
            <a:ext cx="6713252" cy="37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2"/>
          <p:cNvSpPr/>
          <p:nvPr/>
        </p:nvSpPr>
        <p:spPr>
          <a:xfrm>
            <a:off x="2887525" y="920350"/>
            <a:ext cx="5569022" cy="1389791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2"/>
          <p:cNvSpPr txBox="1"/>
          <p:nvPr>
            <p:ph type="title"/>
          </p:nvPr>
        </p:nvSpPr>
        <p:spPr>
          <a:xfrm>
            <a:off x="234025" y="355650"/>
            <a:ext cx="8721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3000"/>
              <a:t>Analisi Comparativa con </a:t>
            </a:r>
            <a:r>
              <a:rPr lang="it" sz="3000">
                <a:solidFill>
                  <a:schemeClr val="dk1"/>
                </a:solidFill>
              </a:rPr>
              <a:t>CSMON-Life</a:t>
            </a:r>
            <a:r>
              <a:rPr lang="it" sz="3000"/>
              <a:t> (2/2)</a:t>
            </a:r>
            <a:endParaRPr sz="3000"/>
          </a:p>
        </p:txBody>
      </p:sp>
      <p:pic>
        <p:nvPicPr>
          <p:cNvPr id="2155" name="Google Shape;2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275" y="1019250"/>
            <a:ext cx="792750" cy="7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2"/>
          <p:cNvPicPr preferRelativeResize="0"/>
          <p:nvPr/>
        </p:nvPicPr>
        <p:blipFill rotWithShape="1">
          <a:blip r:embed="rId4">
            <a:alphaModFix/>
          </a:blip>
          <a:srcRect b="8916" l="0" r="0" t="12866"/>
          <a:stretch/>
        </p:blipFill>
        <p:spPr>
          <a:xfrm>
            <a:off x="0" y="1839325"/>
            <a:ext cx="6028749" cy="32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3"/>
          <p:cNvSpPr txBox="1"/>
          <p:nvPr>
            <p:ph idx="1" type="subTitle"/>
          </p:nvPr>
        </p:nvSpPr>
        <p:spPr>
          <a:xfrm flipH="1">
            <a:off x="3953025" y="2215875"/>
            <a:ext cx="4724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/>
              <a:t>Rosa si è appena registrata sulla piattaforma e si dirige nella sezione per inviare una segnalazione cliccando “Invia segnalazione”. Rosa riempie i campi del form scrivendo “Prima Segnalazione; Ligustica; Nel giardino comunale della mia città vi è un alveare a circa 2 metri di altezza su di un albero; Carica la foto dell’alveare sull’albero; Seleziona la posizione del giardino comunale dalla mappa.  Ora che ha inserito tutti i dati Rosa clicca sul tasto “Invia” e chiude il messaggio di conferma ricevuta dal sistema.</a:t>
            </a:r>
            <a:endParaRPr/>
          </a:p>
        </p:txBody>
      </p:sp>
      <p:sp>
        <p:nvSpPr>
          <p:cNvPr id="2162" name="Google Shape;2162;p1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Scenario - Inviare segnalazioni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163" name="Google Shape;2163;p13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p13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5" name="Google Shape;21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0" y="1207400"/>
            <a:ext cx="3563524" cy="38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Sommario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171" name="Google Shape;2171;p14"/>
          <p:cNvSpPr txBox="1"/>
          <p:nvPr>
            <p:ph idx="1" type="body"/>
          </p:nvPr>
        </p:nvSpPr>
        <p:spPr>
          <a:xfrm>
            <a:off x="2694600" y="1910400"/>
            <a:ext cx="37548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Idee di design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Paper Sketch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Valutazione dell’usabilità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Prototipo Adobe XD</a:t>
            </a:r>
            <a:endParaRPr/>
          </a:p>
        </p:txBody>
      </p:sp>
      <p:sp>
        <p:nvSpPr>
          <p:cNvPr id="2172" name="Google Shape;2172;p14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3" name="Google Shape;2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25" y="179885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5"/>
          <p:cNvSpPr/>
          <p:nvPr/>
        </p:nvSpPr>
        <p:spPr>
          <a:xfrm>
            <a:off x="4370150" y="667950"/>
            <a:ext cx="5247876" cy="1389791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5"/>
          <p:cNvSpPr txBox="1"/>
          <p:nvPr>
            <p:ph idx="1" type="subTitle"/>
          </p:nvPr>
        </p:nvSpPr>
        <p:spPr>
          <a:xfrm flipH="1">
            <a:off x="5719225" y="1766450"/>
            <a:ext cx="28095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400">
                <a:latin typeface="Mali SemiBold"/>
                <a:ea typeface="Mali SemiBold"/>
                <a:cs typeface="Mali SemiBold"/>
                <a:sym typeface="Mali SemiBold"/>
              </a:rPr>
              <a:t>Inviare segnalazioni</a:t>
            </a:r>
            <a:endParaRPr sz="2400"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-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600">
                <a:solidFill>
                  <a:schemeClr val="accent2"/>
                </a:solidFill>
              </a:rPr>
              <a:t>Visualizzazione Desktop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80" name="Google Shape;2180;p15"/>
          <p:cNvSpPr txBox="1"/>
          <p:nvPr>
            <p:ph type="title"/>
          </p:nvPr>
        </p:nvSpPr>
        <p:spPr>
          <a:xfrm>
            <a:off x="466650" y="0"/>
            <a:ext cx="8210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Idea di design (1/2)</a:t>
            </a:r>
            <a:endParaRPr sz="2400">
              <a:solidFill>
                <a:srgbClr val="703316"/>
              </a:solidFill>
            </a:endParaRPr>
          </a:p>
        </p:txBody>
      </p:sp>
      <p:pic>
        <p:nvPicPr>
          <p:cNvPr id="2181" name="Google Shape;2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863150"/>
            <a:ext cx="4311776" cy="42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1025" y="60945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6"/>
          <p:cNvSpPr/>
          <p:nvPr/>
        </p:nvSpPr>
        <p:spPr>
          <a:xfrm>
            <a:off x="4370150" y="667950"/>
            <a:ext cx="5247876" cy="1389791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6"/>
          <p:cNvSpPr txBox="1"/>
          <p:nvPr>
            <p:ph idx="1" type="subTitle"/>
          </p:nvPr>
        </p:nvSpPr>
        <p:spPr>
          <a:xfrm flipH="1">
            <a:off x="5719225" y="1766450"/>
            <a:ext cx="28095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400">
                <a:latin typeface="Mali SemiBold"/>
                <a:ea typeface="Mali SemiBold"/>
                <a:cs typeface="Mali SemiBold"/>
                <a:sym typeface="Mali SemiBold"/>
              </a:rPr>
              <a:t>Inviare segnalazioni</a:t>
            </a:r>
            <a:endParaRPr sz="2400"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-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600">
                <a:solidFill>
                  <a:schemeClr val="accent2"/>
                </a:solidFill>
              </a:rPr>
              <a:t>Visualizzazione Mobile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89" name="Google Shape;2189;p16"/>
          <p:cNvSpPr txBox="1"/>
          <p:nvPr>
            <p:ph type="title"/>
          </p:nvPr>
        </p:nvSpPr>
        <p:spPr>
          <a:xfrm>
            <a:off x="466650" y="0"/>
            <a:ext cx="8210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Idea di design (2/2)  </a:t>
            </a:r>
            <a:endParaRPr sz="2400">
              <a:solidFill>
                <a:srgbClr val="703316"/>
              </a:solidFill>
            </a:endParaRPr>
          </a:p>
        </p:txBody>
      </p:sp>
      <p:pic>
        <p:nvPicPr>
          <p:cNvPr id="2190" name="Google Shape;21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025" y="609450"/>
            <a:ext cx="792750" cy="7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609450"/>
            <a:ext cx="3278042" cy="43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7"/>
          <p:cNvSpPr/>
          <p:nvPr/>
        </p:nvSpPr>
        <p:spPr>
          <a:xfrm rot="7225767">
            <a:off x="1771413" y="2739838"/>
            <a:ext cx="5247758" cy="1389833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7"/>
          <p:cNvSpPr txBox="1"/>
          <p:nvPr>
            <p:ph type="title"/>
          </p:nvPr>
        </p:nvSpPr>
        <p:spPr>
          <a:xfrm>
            <a:off x="466650" y="0"/>
            <a:ext cx="8210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Paper Sketch</a:t>
            </a:r>
            <a:endParaRPr sz="2400">
              <a:solidFill>
                <a:srgbClr val="703316"/>
              </a:solidFill>
            </a:endParaRPr>
          </a:p>
        </p:txBody>
      </p:sp>
      <p:pic>
        <p:nvPicPr>
          <p:cNvPr id="2198" name="Google Shape;21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075" y="2100025"/>
            <a:ext cx="520100" cy="4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20500"/>
            <a:ext cx="3303081" cy="41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0425" y="820513"/>
            <a:ext cx="3303073" cy="4170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17"/>
          <p:cNvSpPr txBox="1"/>
          <p:nvPr/>
        </p:nvSpPr>
        <p:spPr>
          <a:xfrm>
            <a:off x="0" y="389400"/>
            <a:ext cx="2658300" cy="4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chemeClr val="accent5"/>
                </a:solidFill>
                <a:latin typeface="Mali"/>
                <a:ea typeface="Mali"/>
                <a:cs typeface="Mali"/>
                <a:sym typeface="Mali"/>
              </a:rPr>
              <a:t>Homepage</a:t>
            </a:r>
            <a:endParaRPr b="1" i="0" sz="1600" u="none" cap="none" strike="noStrike">
              <a:solidFill>
                <a:schemeClr val="accent5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202" name="Google Shape;2202;p17"/>
          <p:cNvSpPr txBox="1"/>
          <p:nvPr/>
        </p:nvSpPr>
        <p:spPr>
          <a:xfrm>
            <a:off x="6485925" y="389400"/>
            <a:ext cx="2658300" cy="4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chemeClr val="accent5"/>
                </a:solidFill>
                <a:latin typeface="Mali"/>
                <a:ea typeface="Mali"/>
                <a:cs typeface="Mali"/>
                <a:sym typeface="Mali"/>
              </a:rPr>
              <a:t>Acquisire competenze</a:t>
            </a:r>
            <a:endParaRPr b="1" i="0" sz="1600" u="none" cap="none" strike="noStrike">
              <a:solidFill>
                <a:schemeClr val="accent5"/>
              </a:solidFill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8"/>
          <p:cNvSpPr/>
          <p:nvPr/>
        </p:nvSpPr>
        <p:spPr>
          <a:xfrm rot="8740829">
            <a:off x="4055019" y="3432895"/>
            <a:ext cx="5247730" cy="1389858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8"/>
          <p:cNvSpPr txBox="1"/>
          <p:nvPr>
            <p:ph type="title"/>
          </p:nvPr>
        </p:nvSpPr>
        <p:spPr>
          <a:xfrm>
            <a:off x="466650" y="0"/>
            <a:ext cx="8210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Paper Sketch</a:t>
            </a:r>
            <a:endParaRPr sz="2400">
              <a:solidFill>
                <a:srgbClr val="703316"/>
              </a:solidFill>
            </a:endParaRPr>
          </a:p>
        </p:txBody>
      </p:sp>
      <p:pic>
        <p:nvPicPr>
          <p:cNvPr id="2209" name="Google Shape;2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275" y="3989625"/>
            <a:ext cx="520100" cy="4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18"/>
          <p:cNvSpPr txBox="1"/>
          <p:nvPr/>
        </p:nvSpPr>
        <p:spPr>
          <a:xfrm>
            <a:off x="0" y="389400"/>
            <a:ext cx="2658300" cy="4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chemeClr val="accent5"/>
                </a:solidFill>
                <a:latin typeface="Mali"/>
                <a:ea typeface="Mali"/>
                <a:cs typeface="Mali"/>
                <a:sym typeface="Mali"/>
              </a:rPr>
              <a:t>Invio segnalazione</a:t>
            </a:r>
            <a:endParaRPr b="1" i="0" sz="1600" u="none" cap="none" strike="noStrike">
              <a:solidFill>
                <a:schemeClr val="accent5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211" name="Google Shape;2211;p18"/>
          <p:cNvSpPr txBox="1"/>
          <p:nvPr/>
        </p:nvSpPr>
        <p:spPr>
          <a:xfrm>
            <a:off x="6485925" y="389400"/>
            <a:ext cx="2658300" cy="4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chemeClr val="accent5"/>
                </a:solidFill>
                <a:latin typeface="Mali"/>
                <a:ea typeface="Mali"/>
                <a:cs typeface="Mali"/>
                <a:sym typeface="Mali"/>
              </a:rPr>
              <a:t>Monitoraggio</a:t>
            </a:r>
            <a:endParaRPr b="1" i="0" sz="1600" u="none" cap="none" strike="noStrike">
              <a:solidFill>
                <a:schemeClr val="accent5"/>
              </a:solidFill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2212" name="Google Shape;22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20350"/>
            <a:ext cx="3303075" cy="4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0425" y="820525"/>
            <a:ext cx="3303075" cy="23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9"/>
          <p:cNvSpPr/>
          <p:nvPr/>
        </p:nvSpPr>
        <p:spPr>
          <a:xfrm>
            <a:off x="2259750" y="1571075"/>
            <a:ext cx="4624500" cy="339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1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20" name="Google Shape;2220;p19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19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2" name="Google Shape;2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1635475"/>
            <a:ext cx="4464050" cy="32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9"/>
          <p:cNvSpPr txBox="1"/>
          <p:nvPr/>
        </p:nvSpPr>
        <p:spPr>
          <a:xfrm>
            <a:off x="1479525" y="1170875"/>
            <a:ext cx="61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 la valutazione dell’usabilità abbiamo usato la tecnica del </a:t>
            </a:r>
            <a:r>
              <a:rPr b="1" i="0" lang="it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Mago di OZ</a:t>
            </a:r>
            <a:r>
              <a:rPr b="0" i="0" lang="it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Sommario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011" name="Google Shape;2011;p2"/>
          <p:cNvSpPr txBox="1"/>
          <p:nvPr>
            <p:ph idx="1" type="body"/>
          </p:nvPr>
        </p:nvSpPr>
        <p:spPr>
          <a:xfrm>
            <a:off x="2919000" y="1573650"/>
            <a:ext cx="33060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Membri del Team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Descrizione del problema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Analisi di contesto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Soluzione proposta</a:t>
            </a:r>
            <a:endParaRPr/>
          </a:p>
        </p:txBody>
      </p:sp>
      <p:sp>
        <p:nvSpPr>
          <p:cNvPr id="2012" name="Google Shape;2012;p2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3" name="Google Shape;20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25" y="179885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0"/>
          <p:cNvSpPr txBox="1"/>
          <p:nvPr>
            <p:ph idx="1" type="subTitle"/>
          </p:nvPr>
        </p:nvSpPr>
        <p:spPr>
          <a:xfrm flipH="1">
            <a:off x="713100" y="1265325"/>
            <a:ext cx="3858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1:</a:t>
            </a:r>
            <a:r>
              <a:rPr lang="it"/>
              <a:t> Acquisire Competenze sul mondo delle api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</a:t>
            </a:r>
            <a:r>
              <a:rPr lang="it"/>
              <a:t> Mancanza della barra di ricerca per il filtraggio dei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29" name="Google Shape;2229;p20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1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30" name="Google Shape;2230;p20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20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2" name="Google Shape;2232;p20"/>
          <p:cNvPicPr preferRelativeResize="0"/>
          <p:nvPr/>
        </p:nvPicPr>
        <p:blipFill rotWithShape="1">
          <a:blip r:embed="rId3">
            <a:alphaModFix/>
          </a:blip>
          <a:srcRect b="2641" l="0" r="0" t="2642"/>
          <a:stretch/>
        </p:blipFill>
        <p:spPr>
          <a:xfrm>
            <a:off x="5187725" y="1214775"/>
            <a:ext cx="3243051" cy="38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0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20"/>
          <p:cNvSpPr txBox="1"/>
          <p:nvPr/>
        </p:nvSpPr>
        <p:spPr>
          <a:xfrm>
            <a:off x="4312325" y="469287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Prima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1"/>
          <p:cNvSpPr txBox="1"/>
          <p:nvPr>
            <p:ph idx="1" type="subTitle"/>
          </p:nvPr>
        </p:nvSpPr>
        <p:spPr>
          <a:xfrm flipH="1">
            <a:off x="713100" y="1265325"/>
            <a:ext cx="3858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1:</a:t>
            </a:r>
            <a:r>
              <a:rPr lang="it"/>
              <a:t> Acquisire Competenze sul mondo delle api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</a:t>
            </a:r>
            <a:r>
              <a:rPr lang="it"/>
              <a:t> Mancanza della barra di ricerca per il filtraggio dei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40" name="Google Shape;2240;p21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1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41" name="Google Shape;2241;p21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21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3" name="Google Shape;22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725" y="1214775"/>
            <a:ext cx="3243049" cy="38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21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21"/>
          <p:cNvSpPr txBox="1"/>
          <p:nvPr/>
        </p:nvSpPr>
        <p:spPr>
          <a:xfrm>
            <a:off x="4312325" y="469287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Dopo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246" name="Google Shape;2246;p21"/>
          <p:cNvSpPr/>
          <p:nvPr/>
        </p:nvSpPr>
        <p:spPr>
          <a:xfrm>
            <a:off x="7405175" y="1639725"/>
            <a:ext cx="795300" cy="23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22"/>
          <p:cNvSpPr txBox="1"/>
          <p:nvPr>
            <p:ph idx="1" type="subTitle"/>
          </p:nvPr>
        </p:nvSpPr>
        <p:spPr>
          <a:xfrm flipH="1">
            <a:off x="713100" y="1273600"/>
            <a:ext cx="3858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2:</a:t>
            </a:r>
            <a:r>
              <a:rPr lang="it"/>
              <a:t> Inviare segnalazioni sulle api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</a:t>
            </a:r>
            <a:r>
              <a:rPr lang="it"/>
              <a:t> Mancanza di una finestra di conferma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52" name="Google Shape;2252;p22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2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53" name="Google Shape;2253;p22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22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22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22"/>
          <p:cNvSpPr txBox="1"/>
          <p:nvPr/>
        </p:nvSpPr>
        <p:spPr>
          <a:xfrm>
            <a:off x="4709225" y="468520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Prima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2257" name="Google Shape;22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325" y="2093500"/>
            <a:ext cx="5188475" cy="25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3"/>
          <p:cNvSpPr txBox="1"/>
          <p:nvPr>
            <p:ph idx="1" type="subTitle"/>
          </p:nvPr>
        </p:nvSpPr>
        <p:spPr>
          <a:xfrm flipH="1">
            <a:off x="713100" y="1273600"/>
            <a:ext cx="3858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2:</a:t>
            </a:r>
            <a:r>
              <a:rPr lang="it"/>
              <a:t> Inviare segnalazioni sulle api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</a:t>
            </a:r>
            <a:r>
              <a:rPr lang="it"/>
              <a:t> Mancanza di una finestra di conferma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63" name="Google Shape;2263;p23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2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64" name="Google Shape;2264;p23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23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6" name="Google Shape;2266;p23"/>
          <p:cNvPicPr preferRelativeResize="0"/>
          <p:nvPr/>
        </p:nvPicPr>
        <p:blipFill rotWithShape="1">
          <a:blip r:embed="rId3">
            <a:alphaModFix/>
          </a:blip>
          <a:srcRect b="2882" l="0" r="0" t="2892"/>
          <a:stretch/>
        </p:blipFill>
        <p:spPr>
          <a:xfrm>
            <a:off x="5568350" y="1273597"/>
            <a:ext cx="2862424" cy="3811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23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3"/>
          <p:cNvSpPr txBox="1"/>
          <p:nvPr/>
        </p:nvSpPr>
        <p:spPr>
          <a:xfrm>
            <a:off x="4709225" y="468520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Dopo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4"/>
          <p:cNvSpPr txBox="1"/>
          <p:nvPr>
            <p:ph idx="1" type="subTitle"/>
          </p:nvPr>
        </p:nvSpPr>
        <p:spPr>
          <a:xfrm flipH="1">
            <a:off x="713100" y="1261750"/>
            <a:ext cx="3858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3:</a:t>
            </a:r>
            <a:r>
              <a:rPr lang="it"/>
              <a:t> Monitoraggio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 </a:t>
            </a:r>
            <a:r>
              <a:rPr lang="it"/>
              <a:t>Impossibilità di visualizzare i dettagli dei singoli giorni di monitoraggio</a:t>
            </a:r>
            <a:endParaRPr/>
          </a:p>
        </p:txBody>
      </p:sp>
      <p:sp>
        <p:nvSpPr>
          <p:cNvPr id="2274" name="Google Shape;2274;p24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3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75" name="Google Shape;2275;p24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24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4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24"/>
          <p:cNvSpPr txBox="1"/>
          <p:nvPr/>
        </p:nvSpPr>
        <p:spPr>
          <a:xfrm>
            <a:off x="3696600" y="420400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Prima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2279" name="Google Shape;22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17900"/>
            <a:ext cx="3858902" cy="24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25"/>
          <p:cNvSpPr txBox="1"/>
          <p:nvPr>
            <p:ph idx="1" type="subTitle"/>
          </p:nvPr>
        </p:nvSpPr>
        <p:spPr>
          <a:xfrm flipH="1">
            <a:off x="713100" y="1261750"/>
            <a:ext cx="3858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Task 3:</a:t>
            </a:r>
            <a:r>
              <a:rPr lang="it"/>
              <a:t> Monitoraggio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/>
              <a:t>Problema Rilevato: </a:t>
            </a:r>
            <a:r>
              <a:rPr lang="it"/>
              <a:t>Impossibilità di visualizzare i dettagli dei singoli giorni di monitoraggio</a:t>
            </a:r>
            <a:endParaRPr/>
          </a:p>
        </p:txBody>
      </p:sp>
      <p:sp>
        <p:nvSpPr>
          <p:cNvPr id="2285" name="Google Shape;2285;p25"/>
          <p:cNvSpPr txBox="1"/>
          <p:nvPr>
            <p:ph type="title"/>
          </p:nvPr>
        </p:nvSpPr>
        <p:spPr>
          <a:xfrm>
            <a:off x="0" y="3556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dell’usabilità - Task 3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86" name="Google Shape;2286;p25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25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8" name="Google Shape;2288;p25"/>
          <p:cNvPicPr preferRelativeResize="0"/>
          <p:nvPr/>
        </p:nvPicPr>
        <p:blipFill rotWithShape="1">
          <a:blip r:embed="rId3">
            <a:alphaModFix/>
          </a:blip>
          <a:srcRect b="6111" l="0" r="0" t="0"/>
          <a:stretch/>
        </p:blipFill>
        <p:spPr>
          <a:xfrm>
            <a:off x="5599600" y="1327825"/>
            <a:ext cx="2831174" cy="37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25"/>
          <p:cNvSpPr/>
          <p:nvPr/>
        </p:nvSpPr>
        <p:spPr>
          <a:xfrm>
            <a:off x="2014918" y="2247533"/>
            <a:ext cx="442219" cy="2232174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5"/>
          <p:cNvSpPr txBox="1"/>
          <p:nvPr/>
        </p:nvSpPr>
        <p:spPr>
          <a:xfrm>
            <a:off x="4724200" y="468527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Dopo</a:t>
            </a:r>
            <a:endParaRPr b="0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6"/>
          <p:cNvSpPr/>
          <p:nvPr/>
        </p:nvSpPr>
        <p:spPr>
          <a:xfrm rot="-2700000">
            <a:off x="5180507" y="2233317"/>
            <a:ext cx="4155531" cy="1389811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2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Prototipo Adobe XD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297" name="Google Shape;2297;p26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26"/>
          <p:cNvSpPr/>
          <p:nvPr/>
        </p:nvSpPr>
        <p:spPr>
          <a:xfrm>
            <a:off x="1685925" y="1108823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9" name="Google Shape;229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7600" y="2422450"/>
            <a:ext cx="1220550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025" y="1492775"/>
            <a:ext cx="5140398" cy="359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150" y="1595000"/>
            <a:ext cx="592150" cy="53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26"/>
          <p:cNvSpPr txBox="1"/>
          <p:nvPr/>
        </p:nvSpPr>
        <p:spPr>
          <a:xfrm>
            <a:off x="7261950" y="3471275"/>
            <a:ext cx="16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  <a:t>Link al Prototipo</a:t>
            </a:r>
            <a:endParaRPr b="0" i="0" sz="1400" u="none" cap="none" strike="noStrike">
              <a:solidFill>
                <a:schemeClr val="accent6"/>
              </a:solidFill>
              <a:latin typeface="Mali"/>
              <a:ea typeface="Mali"/>
              <a:cs typeface="Mali"/>
              <a:sym typeface="Mali"/>
            </a:endParaRPr>
          </a:p>
        </p:txBody>
      </p:sp>
      <p:cxnSp>
        <p:nvCxnSpPr>
          <p:cNvPr id="2303" name="Google Shape;2303;p26"/>
          <p:cNvCxnSpPr>
            <a:stCxn id="2299" idx="3"/>
          </p:cNvCxnSpPr>
          <p:nvPr/>
        </p:nvCxnSpPr>
        <p:spPr>
          <a:xfrm>
            <a:off x="7958150" y="3032725"/>
            <a:ext cx="417900" cy="438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27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Sommario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309" name="Google Shape;2309;p27"/>
          <p:cNvSpPr txBox="1"/>
          <p:nvPr>
            <p:ph idx="1" type="body"/>
          </p:nvPr>
        </p:nvSpPr>
        <p:spPr>
          <a:xfrm>
            <a:off x="2919000" y="1573650"/>
            <a:ext cx="37548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Design Pattern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Valutazione del design</a:t>
            </a:r>
            <a:endParaRPr/>
          </a:p>
        </p:txBody>
      </p:sp>
      <p:sp>
        <p:nvSpPr>
          <p:cNvPr id="2310" name="Google Shape;2310;p27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1" name="Google Shape;2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25" y="179885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8"/>
          <p:cNvSpPr/>
          <p:nvPr/>
        </p:nvSpPr>
        <p:spPr>
          <a:xfrm>
            <a:off x="2458675" y="612650"/>
            <a:ext cx="4284600" cy="116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28"/>
          <p:cNvSpPr txBox="1"/>
          <p:nvPr>
            <p:ph type="title"/>
          </p:nvPr>
        </p:nvSpPr>
        <p:spPr>
          <a:xfrm>
            <a:off x="466725" y="8128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Design Pattern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2318" name="Google Shape;2318;p28"/>
          <p:cNvSpPr txBox="1"/>
          <p:nvPr>
            <p:ph idx="4294967295" type="ctrTitle"/>
          </p:nvPr>
        </p:nvSpPr>
        <p:spPr>
          <a:xfrm flipH="1">
            <a:off x="1613206" y="334018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Drag and Drop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19" name="Google Shape;2319;p28"/>
          <p:cNvSpPr txBox="1"/>
          <p:nvPr>
            <p:ph idx="4294967295" type="ctrTitle"/>
          </p:nvPr>
        </p:nvSpPr>
        <p:spPr>
          <a:xfrm flipH="1">
            <a:off x="7750125" y="3028945"/>
            <a:ext cx="1560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Vertical Dropdown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Menu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20" name="Google Shape;2320;p28"/>
          <p:cNvSpPr txBox="1"/>
          <p:nvPr>
            <p:ph idx="4294967295" type="ctrTitle"/>
          </p:nvPr>
        </p:nvSpPr>
        <p:spPr>
          <a:xfrm flipH="1">
            <a:off x="59644" y="295276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Calendar Picker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21" name="Google Shape;2321;p28"/>
          <p:cNvSpPr txBox="1"/>
          <p:nvPr>
            <p:ph idx="4294967295" type="ctrTitle"/>
          </p:nvPr>
        </p:nvSpPr>
        <p:spPr>
          <a:xfrm flipH="1">
            <a:off x="2927331" y="384554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Home Link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22" name="Google Shape;2322;p28"/>
          <p:cNvSpPr/>
          <p:nvPr/>
        </p:nvSpPr>
        <p:spPr>
          <a:xfrm>
            <a:off x="692944" y="2622275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28"/>
          <p:cNvSpPr/>
          <p:nvPr/>
        </p:nvSpPr>
        <p:spPr>
          <a:xfrm>
            <a:off x="8383431" y="26405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28"/>
          <p:cNvSpPr/>
          <p:nvPr/>
        </p:nvSpPr>
        <p:spPr>
          <a:xfrm>
            <a:off x="2246506" y="3028938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28"/>
          <p:cNvSpPr/>
          <p:nvPr/>
        </p:nvSpPr>
        <p:spPr>
          <a:xfrm>
            <a:off x="3560619" y="36723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6" name="Google Shape;2326;p28"/>
          <p:cNvCxnSpPr>
            <a:stCxn id="2316" idx="2"/>
            <a:endCxn id="2322" idx="1"/>
          </p:cNvCxnSpPr>
          <p:nvPr/>
        </p:nvCxnSpPr>
        <p:spPr>
          <a:xfrm flipH="1">
            <a:off x="736075" y="1195550"/>
            <a:ext cx="1722600" cy="14697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27" name="Google Shape;2327;p28"/>
          <p:cNvCxnSpPr>
            <a:stCxn id="2316" idx="3"/>
            <a:endCxn id="2324" idx="0"/>
          </p:cNvCxnSpPr>
          <p:nvPr/>
        </p:nvCxnSpPr>
        <p:spPr>
          <a:xfrm rot="5400000">
            <a:off x="2029240" y="1971923"/>
            <a:ext cx="1421100" cy="692700"/>
          </a:xfrm>
          <a:prstGeom prst="curvedConnector3">
            <a:avLst>
              <a:gd fmla="val 56011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28" name="Google Shape;2328;p28"/>
          <p:cNvCxnSpPr>
            <a:stCxn id="2316" idx="4"/>
            <a:endCxn id="2325" idx="0"/>
          </p:cNvCxnSpPr>
          <p:nvPr/>
        </p:nvCxnSpPr>
        <p:spPr>
          <a:xfrm rot="5400000">
            <a:off x="3207325" y="2278700"/>
            <a:ext cx="1893900" cy="89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29" name="Google Shape;2329;p28"/>
          <p:cNvCxnSpPr>
            <a:stCxn id="2316" idx="6"/>
            <a:endCxn id="2323" idx="0"/>
          </p:cNvCxnSpPr>
          <p:nvPr/>
        </p:nvCxnSpPr>
        <p:spPr>
          <a:xfrm>
            <a:off x="6743275" y="1195550"/>
            <a:ext cx="1787100" cy="14451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0" name="Google Shape;2330;p28"/>
          <p:cNvSpPr txBox="1"/>
          <p:nvPr>
            <p:ph idx="4294967295" type="ctrTitle"/>
          </p:nvPr>
        </p:nvSpPr>
        <p:spPr>
          <a:xfrm flipH="1">
            <a:off x="4761706" y="407177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Illusion of control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cxnSp>
        <p:nvCxnSpPr>
          <p:cNvPr id="2331" name="Google Shape;2331;p28"/>
          <p:cNvCxnSpPr>
            <a:stCxn id="2316" idx="4"/>
            <a:endCxn id="2332" idx="0"/>
          </p:cNvCxnSpPr>
          <p:nvPr/>
        </p:nvCxnSpPr>
        <p:spPr>
          <a:xfrm flipH="1" rot="-5400000">
            <a:off x="4100875" y="2278550"/>
            <a:ext cx="1893900" cy="89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3" name="Google Shape;2333;p28"/>
          <p:cNvSpPr txBox="1"/>
          <p:nvPr>
            <p:ph idx="4294967295" type="ctrTitle"/>
          </p:nvPr>
        </p:nvSpPr>
        <p:spPr>
          <a:xfrm flipH="1">
            <a:off x="6189531" y="353044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Navigation Tabs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34" name="Google Shape;2334;p28"/>
          <p:cNvSpPr/>
          <p:nvPr/>
        </p:nvSpPr>
        <p:spPr>
          <a:xfrm>
            <a:off x="6779519" y="30946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5" name="Google Shape;2335;p28"/>
          <p:cNvCxnSpPr>
            <a:stCxn id="2316" idx="5"/>
            <a:endCxn id="2334" idx="0"/>
          </p:cNvCxnSpPr>
          <p:nvPr/>
        </p:nvCxnSpPr>
        <p:spPr>
          <a:xfrm flipH="1" rot="-5400000">
            <a:off x="5777710" y="1945823"/>
            <a:ext cx="1486800" cy="810600"/>
          </a:xfrm>
          <a:prstGeom prst="curvedConnector3">
            <a:avLst>
              <a:gd fmla="val 5574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2" name="Google Shape;2332;p28"/>
          <p:cNvSpPr/>
          <p:nvPr/>
        </p:nvSpPr>
        <p:spPr>
          <a:xfrm>
            <a:off x="5347656" y="36723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6" name="Google Shape;23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650" y="539501"/>
            <a:ext cx="324153" cy="2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29"/>
          <p:cNvSpPr txBox="1"/>
          <p:nvPr>
            <p:ph type="title"/>
          </p:nvPr>
        </p:nvSpPr>
        <p:spPr>
          <a:xfrm>
            <a:off x="466650" y="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Design Pattern (1/2)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42" name="Google Shape;2342;p29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9"/>
          <p:cNvSpPr/>
          <p:nvPr/>
        </p:nvSpPr>
        <p:spPr>
          <a:xfrm>
            <a:off x="1685925" y="6086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29"/>
          <p:cNvSpPr/>
          <p:nvPr/>
        </p:nvSpPr>
        <p:spPr>
          <a:xfrm rot="10800000">
            <a:off x="466726" y="1455612"/>
            <a:ext cx="442199" cy="3098140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5" name="Google Shape;2345;p29"/>
          <p:cNvPicPr preferRelativeResize="0"/>
          <p:nvPr/>
        </p:nvPicPr>
        <p:blipFill rotWithShape="1">
          <a:blip r:embed="rId3">
            <a:alphaModFix/>
          </a:blip>
          <a:srcRect b="9998" l="0" r="0" t="11335"/>
          <a:stretch/>
        </p:blipFill>
        <p:spPr>
          <a:xfrm>
            <a:off x="1091175" y="852950"/>
            <a:ext cx="3581999" cy="14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275" y="2260150"/>
            <a:ext cx="2925075" cy="1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188" y="3889825"/>
            <a:ext cx="3051975" cy="10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29"/>
          <p:cNvSpPr txBox="1"/>
          <p:nvPr/>
        </p:nvSpPr>
        <p:spPr>
          <a:xfrm>
            <a:off x="4673175" y="1356450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Calendar Picker</a:t>
            </a:r>
            <a:endParaRPr b="1" i="0" sz="1400" u="none" cap="none" strike="noStrike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349" name="Google Shape;2349;p29"/>
          <p:cNvSpPr txBox="1"/>
          <p:nvPr/>
        </p:nvSpPr>
        <p:spPr>
          <a:xfrm>
            <a:off x="3900975" y="2804575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Drag and drop</a:t>
            </a:r>
            <a:endParaRPr b="1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350" name="Google Shape;2350;p29"/>
          <p:cNvSpPr txBox="1"/>
          <p:nvPr/>
        </p:nvSpPr>
        <p:spPr>
          <a:xfrm>
            <a:off x="4408150" y="4235250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Home Link</a:t>
            </a:r>
            <a:endParaRPr b="1" i="0" sz="1400" u="none" cap="none" strike="noStrike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3"/>
          <p:cNvSpPr/>
          <p:nvPr/>
        </p:nvSpPr>
        <p:spPr>
          <a:xfrm>
            <a:off x="1176124" y="-12"/>
            <a:ext cx="1020604" cy="1159816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3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Membri del Team</a:t>
            </a:r>
            <a:endParaRPr/>
          </a:p>
        </p:txBody>
      </p:sp>
      <p:sp>
        <p:nvSpPr>
          <p:cNvPr id="2020" name="Google Shape;2020;p3"/>
          <p:cNvSpPr/>
          <p:nvPr/>
        </p:nvSpPr>
        <p:spPr>
          <a:xfrm>
            <a:off x="8372612" y="4510172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3"/>
          <p:cNvSpPr txBox="1"/>
          <p:nvPr>
            <p:ph idx="4" type="subTitle"/>
          </p:nvPr>
        </p:nvSpPr>
        <p:spPr>
          <a:xfrm flipH="1">
            <a:off x="304950" y="3528731"/>
            <a:ext cx="1971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200"/>
              <a:t>Ciro Maiorino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000">
                <a:latin typeface="Nunito"/>
                <a:ea typeface="Nunito"/>
                <a:cs typeface="Nunito"/>
                <a:sym typeface="Nunito"/>
              </a:rPr>
              <a:t>Manager del Gruppo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2" name="Google Shape;2022;p3"/>
          <p:cNvSpPr txBox="1"/>
          <p:nvPr>
            <p:ph idx="4" type="subTitle"/>
          </p:nvPr>
        </p:nvSpPr>
        <p:spPr>
          <a:xfrm flipH="1">
            <a:off x="2199783" y="3528731"/>
            <a:ext cx="23805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200"/>
              <a:t>Alessio Casolaro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000">
                <a:latin typeface="Nunito"/>
                <a:ea typeface="Nunito"/>
                <a:cs typeface="Nunito"/>
                <a:sym typeface="Nunito"/>
              </a:rPr>
              <a:t>Manager della documentazione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3" name="Google Shape;2023;p3"/>
          <p:cNvSpPr txBox="1"/>
          <p:nvPr>
            <p:ph idx="4" type="subTitle"/>
          </p:nvPr>
        </p:nvSpPr>
        <p:spPr>
          <a:xfrm flipH="1">
            <a:off x="4379992" y="3528731"/>
            <a:ext cx="23805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200"/>
              <a:t>Giulio Triggiani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000">
                <a:latin typeface="Nunito"/>
                <a:ea typeface="Nunito"/>
                <a:cs typeface="Nunito"/>
                <a:sym typeface="Nunito"/>
              </a:rPr>
              <a:t>Manager della valutazione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4" name="Google Shape;2024;p3"/>
          <p:cNvSpPr txBox="1"/>
          <p:nvPr>
            <p:ph idx="4" type="subTitle"/>
          </p:nvPr>
        </p:nvSpPr>
        <p:spPr>
          <a:xfrm flipH="1">
            <a:off x="6430175" y="3528731"/>
            <a:ext cx="23805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200"/>
              <a:t>Giuseppe D’Avino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1000">
                <a:latin typeface="Nunito"/>
                <a:ea typeface="Nunito"/>
                <a:cs typeface="Nunito"/>
                <a:sym typeface="Nunito"/>
              </a:rPr>
              <a:t>Manager di progetto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25" name="Google Shape;20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658" y="1527061"/>
            <a:ext cx="1761601" cy="2491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47625">
              <a:srgbClr val="000000">
                <a:alpha val="49803"/>
              </a:srgbClr>
            </a:outerShdw>
          </a:effectLst>
        </p:spPr>
      </p:pic>
      <p:pic>
        <p:nvPicPr>
          <p:cNvPr id="2026" name="Google Shape;20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75" y="1527061"/>
            <a:ext cx="1761601" cy="2491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60000" dist="28575">
              <a:srgbClr val="000000">
                <a:alpha val="49803"/>
              </a:srgbClr>
            </a:outerShdw>
          </a:effectLst>
        </p:spPr>
      </p:pic>
      <p:pic>
        <p:nvPicPr>
          <p:cNvPr id="2027" name="Google Shape;20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9625" y="1527061"/>
            <a:ext cx="1761601" cy="2491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0000" dist="47625">
              <a:srgbClr val="000000">
                <a:alpha val="49803"/>
              </a:srgbClr>
            </a:outerShdw>
          </a:effectLst>
        </p:spPr>
      </p:pic>
      <p:pic>
        <p:nvPicPr>
          <p:cNvPr id="2028" name="Google Shape;20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9141" y="1527061"/>
            <a:ext cx="1761601" cy="2491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120000" dist="47625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0"/>
          <p:cNvSpPr txBox="1"/>
          <p:nvPr>
            <p:ph type="title"/>
          </p:nvPr>
        </p:nvSpPr>
        <p:spPr>
          <a:xfrm>
            <a:off x="466650" y="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Design Pattern (2/2)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56" name="Google Shape;2356;p30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30"/>
          <p:cNvSpPr/>
          <p:nvPr/>
        </p:nvSpPr>
        <p:spPr>
          <a:xfrm>
            <a:off x="1685925" y="6086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30"/>
          <p:cNvSpPr/>
          <p:nvPr/>
        </p:nvSpPr>
        <p:spPr>
          <a:xfrm rot="10800000">
            <a:off x="271026" y="1455612"/>
            <a:ext cx="442199" cy="3098140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30"/>
          <p:cNvSpPr txBox="1"/>
          <p:nvPr/>
        </p:nvSpPr>
        <p:spPr>
          <a:xfrm>
            <a:off x="4843975" y="1231038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Illusion of control</a:t>
            </a:r>
            <a:endParaRPr b="1" i="0" sz="1400" u="none" cap="none" strike="noStrike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360" name="Google Shape;2360;p30"/>
          <p:cNvSpPr txBox="1"/>
          <p:nvPr/>
        </p:nvSpPr>
        <p:spPr>
          <a:xfrm>
            <a:off x="2501425" y="2804563"/>
            <a:ext cx="1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accent2"/>
                </a:solidFill>
                <a:latin typeface="Mali"/>
                <a:ea typeface="Mali"/>
                <a:cs typeface="Mali"/>
                <a:sym typeface="Mali"/>
              </a:rPr>
              <a:t>Navigation Tabs</a:t>
            </a:r>
            <a:endParaRPr b="1" i="0" sz="1400" u="none" cap="none" strike="noStrike">
              <a:solidFill>
                <a:schemeClr val="accent2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2361" name="Google Shape;2361;p30"/>
          <p:cNvSpPr txBox="1"/>
          <p:nvPr/>
        </p:nvSpPr>
        <p:spPr>
          <a:xfrm>
            <a:off x="4843975" y="4408475"/>
            <a:ext cx="25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Vertical Dropdown Menu</a:t>
            </a:r>
            <a:endParaRPr b="1" i="0" sz="1400" u="none" cap="none" strike="noStrike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2362" name="Google Shape;23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88" y="958625"/>
            <a:ext cx="3923576" cy="9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725" y="2561485"/>
            <a:ext cx="4791274" cy="8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30"/>
          <p:cNvPicPr preferRelativeResize="0"/>
          <p:nvPr/>
        </p:nvPicPr>
        <p:blipFill rotWithShape="1">
          <a:blip r:embed="rId5">
            <a:alphaModFix/>
          </a:blip>
          <a:srcRect b="26847" l="0" r="0" t="0"/>
          <a:stretch/>
        </p:blipFill>
        <p:spPr>
          <a:xfrm>
            <a:off x="993775" y="3896150"/>
            <a:ext cx="3850200" cy="11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31"/>
          <p:cNvSpPr txBox="1"/>
          <p:nvPr>
            <p:ph idx="1" type="subTitle"/>
          </p:nvPr>
        </p:nvSpPr>
        <p:spPr>
          <a:xfrm flipH="1">
            <a:off x="1525950" y="1810500"/>
            <a:ext cx="60921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/>
              <a:t>Per la valutazione del design abbiamo utilizzato la tecnica del </a:t>
            </a:r>
            <a:r>
              <a:rPr b="1" i="1" lang="it"/>
              <a:t>Cognitive Walkthrough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/>
              <a:t>Basandosi sulle seguenti domande: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it"/>
            </a:b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it"/>
              <a:t>L’azione corretta sarà sufficientemente evidente per l’utente?</a:t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i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it"/>
              <a:t>L’utente noterà che è disponibile l’azione corretta?</a:t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i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it"/>
              <a:t>L’utente assocerà e interpreterà correttamente la risposta dell’azione?</a:t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70" name="Google Shape;2370;p3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 design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71" name="Google Shape;2371;p31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31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2"/>
          <p:cNvSpPr txBox="1"/>
          <p:nvPr>
            <p:ph type="title"/>
          </p:nvPr>
        </p:nvSpPr>
        <p:spPr>
          <a:xfrm>
            <a:off x="466725" y="-253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 design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78" name="Google Shape;2378;p32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32"/>
          <p:cNvSpPr/>
          <p:nvPr/>
        </p:nvSpPr>
        <p:spPr>
          <a:xfrm>
            <a:off x="1685925" y="638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32"/>
          <p:cNvSpPr txBox="1"/>
          <p:nvPr>
            <p:ph idx="1" type="subTitle"/>
          </p:nvPr>
        </p:nvSpPr>
        <p:spPr>
          <a:xfrm flipH="1">
            <a:off x="895350" y="789875"/>
            <a:ext cx="7353300" cy="4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 sz="1300"/>
              <a:t>Nome Task:</a:t>
            </a:r>
            <a:r>
              <a:rPr lang="it"/>
              <a:t> 	</a:t>
            </a:r>
            <a:r>
              <a:rPr lang="it" sz="1300"/>
              <a:t>UC_2: Inviare segnalazioni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"/>
              <a:buChar char="●"/>
            </a:pPr>
            <a:r>
              <a:rPr b="1" lang="it"/>
              <a:t>Azione 1:</a:t>
            </a:r>
            <a:r>
              <a:rPr lang="it"/>
              <a:t> L’utente seleziona il pulsante “</a:t>
            </a:r>
            <a:r>
              <a:rPr b="1" lang="it"/>
              <a:t>Invia segnalazione</a:t>
            </a:r>
            <a:r>
              <a:rPr lang="it"/>
              <a:t>” all’interno della Home per poi essere trasferito alla pagina di invio di una nuova segnalazione.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"/>
              <a:buChar char="●"/>
            </a:pPr>
            <a:r>
              <a:rPr b="1" lang="it"/>
              <a:t>Risposta 1</a:t>
            </a:r>
            <a:r>
              <a:rPr lang="it"/>
              <a:t>: Mostra un form per l’invio della segnalazione, è necessario compilare i campi obbligatori ed eventualmente per dettagliare l’invio di campi opzionali.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L'azione corretta sarà sufficientemente evidente per l'utente?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L’interfaccia da indicazioni sul fatto che é necessario premere il pulsante </a:t>
            </a:r>
            <a:r>
              <a:rPr i="1" lang="it"/>
              <a:t>Invia segnalazione</a:t>
            </a:r>
            <a:r>
              <a:rPr lang="it"/>
              <a:t> ed esso è esplicativo della propria funzione. L’utente saprá cosa fare.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L'utente noterà che è disponibile l'azione corretta?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Il pulsante Invia segnalazione è visibile nell'interfaccia. L’utente capirá subito cosa fare per eseguire l’azione.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L'utente assocerà e interpreterà correttamente la risposta dell'azione?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Una volta premuto il pulsante, viene mostrata la pagina per l’invio della segnalazione e mostra voci familiari per eseguirla correttamente. È ragionevole assumere che l’utente le riconoscerá come un evidente segnale della corretta esecuzione della prima azione.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3"/>
          <p:cNvSpPr txBox="1"/>
          <p:nvPr>
            <p:ph type="title"/>
          </p:nvPr>
        </p:nvSpPr>
        <p:spPr>
          <a:xfrm>
            <a:off x="466725" y="-253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Valutazione del design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86" name="Google Shape;2386;p33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33"/>
          <p:cNvSpPr/>
          <p:nvPr/>
        </p:nvSpPr>
        <p:spPr>
          <a:xfrm>
            <a:off x="1685925" y="638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33"/>
          <p:cNvSpPr txBox="1"/>
          <p:nvPr>
            <p:ph idx="1" type="subTitle"/>
          </p:nvPr>
        </p:nvSpPr>
        <p:spPr>
          <a:xfrm flipH="1">
            <a:off x="895350" y="789875"/>
            <a:ext cx="7353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" sz="1300"/>
              <a:t>Nome Task:</a:t>
            </a:r>
            <a:r>
              <a:rPr lang="it"/>
              <a:t> 	</a:t>
            </a:r>
            <a:r>
              <a:rPr lang="it" sz="1300"/>
              <a:t>UC_2: Inviare segnalazioni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"/>
              <a:buChar char="●"/>
            </a:pPr>
            <a:r>
              <a:rPr b="1" lang="it"/>
              <a:t>Azione 2</a:t>
            </a:r>
            <a:r>
              <a:rPr lang="it"/>
              <a:t>: L’utente compila il form inserendo le informazioni obbligatorie e conferma attraverso un pulsante.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"/>
              <a:buChar char="●"/>
            </a:pPr>
            <a:r>
              <a:rPr b="1" lang="it"/>
              <a:t>Risposta 2</a:t>
            </a:r>
            <a:r>
              <a:rPr lang="it"/>
              <a:t>: Informa l’utente della riuscita dell’operazione attraverso un messaggio di conferma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L'azione corretta sarà sufficientemente evidente per l'utente?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L’interfaccia da indicazioni sul fatto che é necessario premere il pulsante </a:t>
            </a:r>
            <a:r>
              <a:rPr b="1" lang="it"/>
              <a:t>Inserisci </a:t>
            </a:r>
            <a:r>
              <a:rPr lang="it"/>
              <a:t>ed esso è esplicativo della propria funzione. L’utente saprá cosa fare.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L'utente noterà che è disponibile l'azione corretta?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Il pulsante </a:t>
            </a:r>
            <a:r>
              <a:rPr b="1" lang="it"/>
              <a:t>Inserisci </a:t>
            </a:r>
            <a:r>
              <a:rPr lang="it"/>
              <a:t>é visibile nell'interfaccia. L’utente capirá subito cosa fare per eseguire l’azione.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100"/>
              <a:buFont typeface="Roboto"/>
              <a:buChar char="○"/>
            </a:pPr>
            <a:r>
              <a:rPr b="1" i="1" lang="it"/>
              <a:t>L'utente assocerà e interpreterà correttamente la risposta dell'azione?</a:t>
            </a:r>
            <a:endParaRPr b="1"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</a:pPr>
            <a:r>
              <a:rPr lang="it"/>
              <a:t>Una volta premuto il pulsante, viene mostrato il messaggio di conferma. È ragionevole assumere che l’utente le riconoscerá come un evidente segnale della corretta esecuzione della seconda azione.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34"/>
          <p:cNvSpPr txBox="1"/>
          <p:nvPr>
            <p:ph idx="1" type="subTitle"/>
          </p:nvPr>
        </p:nvSpPr>
        <p:spPr>
          <a:xfrm flipH="1">
            <a:off x="895350" y="1882500"/>
            <a:ext cx="73533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Inserimento delle modifiche relative alle problematiche individuate con l’utilizzo della tecnica del </a:t>
            </a:r>
            <a:r>
              <a:rPr b="1" i="1" lang="it" sz="1400"/>
              <a:t>Mago di Oz</a:t>
            </a:r>
            <a:endParaRPr b="1" i="1"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i="1"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i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Inserimento del design pattern </a:t>
            </a:r>
            <a:r>
              <a:rPr b="1" i="1" lang="it" sz="1400"/>
              <a:t>Search Filter</a:t>
            </a:r>
            <a:r>
              <a:rPr lang="it" sz="1400"/>
              <a:t> per l’implementazione della problematica della ricerca nel task </a:t>
            </a:r>
            <a:r>
              <a:rPr i="1" lang="it" sz="1400"/>
              <a:t>Acquisire Competenze</a:t>
            </a:r>
            <a:endParaRPr i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94" name="Google Shape;2394;p3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Modifiche apportate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395" name="Google Shape;2395;p34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34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5"/>
          <p:cNvSpPr/>
          <p:nvPr/>
        </p:nvSpPr>
        <p:spPr>
          <a:xfrm>
            <a:off x="5150800" y="2662950"/>
            <a:ext cx="3506306" cy="3109126"/>
          </a:xfrm>
          <a:custGeom>
            <a:rect b="b" l="l" r="r" t="t"/>
            <a:pathLst>
              <a:path extrusionOk="0" h="119974" w="68516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35"/>
          <p:cNvSpPr txBox="1"/>
          <p:nvPr>
            <p:ph idx="4294967295" type="title"/>
          </p:nvPr>
        </p:nvSpPr>
        <p:spPr>
          <a:xfrm>
            <a:off x="3045000" y="1065475"/>
            <a:ext cx="2981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6000"/>
              <a:t>Grazie</a:t>
            </a:r>
            <a:r>
              <a:rPr lang="it" sz="6000">
                <a:solidFill>
                  <a:schemeClr val="dk1"/>
                </a:solidFill>
              </a:rPr>
              <a:t>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403" name="Google Shape;2403;p35"/>
          <p:cNvSpPr/>
          <p:nvPr/>
        </p:nvSpPr>
        <p:spPr>
          <a:xfrm>
            <a:off x="6751968" y="4338989"/>
            <a:ext cx="25206" cy="19596"/>
          </a:xfrm>
          <a:custGeom>
            <a:rect b="b" l="l" r="r" t="t"/>
            <a:pathLst>
              <a:path extrusionOk="0" h="496" w="638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4" name="Google Shape;2404;p35"/>
          <p:cNvPicPr preferRelativeResize="0"/>
          <p:nvPr/>
        </p:nvPicPr>
        <p:blipFill rotWithShape="1">
          <a:blip r:embed="rId3">
            <a:alphaModFix/>
          </a:blip>
          <a:srcRect b="31045" l="6196" r="7617" t="31137"/>
          <a:stretch/>
        </p:blipFill>
        <p:spPr>
          <a:xfrm>
            <a:off x="3313512" y="2351825"/>
            <a:ext cx="2444076" cy="10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6275" y="3595975"/>
            <a:ext cx="438550" cy="4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4"/>
          <p:cNvSpPr txBox="1"/>
          <p:nvPr>
            <p:ph idx="1" type="subTitle"/>
          </p:nvPr>
        </p:nvSpPr>
        <p:spPr>
          <a:xfrm flipH="1">
            <a:off x="606900" y="1265200"/>
            <a:ext cx="39651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1400"/>
              <a:t>La biodiversità è la grande varietà di organismi che costituiscono il nostro Pianeta. Il suo mantenimento è alla base dell’equilibrio della vita sulla Terra.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1400"/>
              <a:t>Le api hanno un ruolo essenziale all’interno di questo equilibrio, un terzo nostro del cibo dipende dall’opera di impollinazione delle api.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it" sz="1400"/>
              <a:t>Il numero delle api è in continua riduzione.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it" sz="1400"/>
              <a:t>L’ambito del nostro progetto è la salvaguardia delle api.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it" sz="1400"/>
              <a:t>Se le api sparissero, le conseguenze sulla produzione alimentare sarebbero devastanti.</a:t>
            </a:r>
            <a:endParaRPr sz="1400"/>
          </a:p>
        </p:txBody>
      </p:sp>
      <p:sp>
        <p:nvSpPr>
          <p:cNvPr id="2034" name="Google Shape;2034;p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Descrizione del problema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35" name="Google Shape;2035;p4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4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7" name="Google Shape;2037;p4"/>
          <p:cNvGrpSpPr/>
          <p:nvPr/>
        </p:nvGrpSpPr>
        <p:grpSpPr>
          <a:xfrm>
            <a:off x="5183550" y="1437912"/>
            <a:ext cx="1504800" cy="1484485"/>
            <a:chOff x="1067738" y="1595700"/>
            <a:chExt cx="1504800" cy="1504800"/>
          </a:xfrm>
        </p:grpSpPr>
        <p:sp>
          <p:nvSpPr>
            <p:cNvPr id="2038" name="Google Shape;2038;p4"/>
            <p:cNvSpPr/>
            <p:nvPr/>
          </p:nvSpPr>
          <p:spPr>
            <a:xfrm>
              <a:off x="1067738" y="1595700"/>
              <a:ext cx="1504800" cy="1504800"/>
            </a:xfrm>
            <a:prstGeom prst="donut">
              <a:avLst>
                <a:gd fmla="val 25000" name="adj"/>
              </a:avLst>
            </a:pr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"/>
            <p:cNvSpPr/>
            <p:nvPr/>
          </p:nvSpPr>
          <p:spPr>
            <a:xfrm>
              <a:off x="1121288" y="1649250"/>
              <a:ext cx="1397700" cy="1397700"/>
            </a:xfrm>
            <a:prstGeom prst="blockArc">
              <a:avLst>
                <a:gd fmla="val 5461560" name="adj1"/>
                <a:gd fmla="val 20001155" name="adj2"/>
                <a:gd fmla="val 20787" name="adj3"/>
              </a:avLst>
            </a:pr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0" name="Google Shape;2040;p4"/>
          <p:cNvSpPr txBox="1"/>
          <p:nvPr/>
        </p:nvSpPr>
        <p:spPr>
          <a:xfrm>
            <a:off x="5305488" y="3016713"/>
            <a:ext cx="1260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FFA500"/>
                </a:solidFill>
                <a:latin typeface="Mali SemiBold"/>
                <a:ea typeface="Mali SemiBold"/>
                <a:cs typeface="Mali SemiBold"/>
                <a:sym typeface="Mali SemiBold"/>
              </a:rPr>
              <a:t>71%</a:t>
            </a:r>
            <a:endParaRPr b="0" i="0" sz="2400" u="none" cap="none" strike="noStrike">
              <a:solidFill>
                <a:srgbClr val="FFA500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41" name="Google Shape;2041;p4"/>
          <p:cNvSpPr txBox="1"/>
          <p:nvPr/>
        </p:nvSpPr>
        <p:spPr>
          <a:xfrm>
            <a:off x="5305488" y="3534350"/>
            <a:ext cx="1260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" sz="16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Colture impollinate</a:t>
            </a:r>
            <a:endParaRPr b="0" i="0" sz="16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42" name="Google Shape;2042;p4"/>
          <p:cNvGrpSpPr/>
          <p:nvPr/>
        </p:nvGrpSpPr>
        <p:grpSpPr>
          <a:xfrm>
            <a:off x="7299888" y="1437863"/>
            <a:ext cx="1504800" cy="1504800"/>
            <a:chOff x="2923513" y="1595700"/>
            <a:chExt cx="1504800" cy="1504800"/>
          </a:xfrm>
        </p:grpSpPr>
        <p:sp>
          <p:nvSpPr>
            <p:cNvPr id="2043" name="Google Shape;2043;p4"/>
            <p:cNvSpPr/>
            <p:nvPr/>
          </p:nvSpPr>
          <p:spPr>
            <a:xfrm>
              <a:off x="2923513" y="1595700"/>
              <a:ext cx="1504800" cy="1504800"/>
            </a:xfrm>
            <a:prstGeom prst="donut">
              <a:avLst>
                <a:gd fmla="val 25000" name="adj"/>
              </a:avLst>
            </a:pr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"/>
            <p:cNvSpPr/>
            <p:nvPr/>
          </p:nvSpPr>
          <p:spPr>
            <a:xfrm>
              <a:off x="2977063" y="1649250"/>
              <a:ext cx="1397700" cy="1397700"/>
            </a:xfrm>
            <a:prstGeom prst="blockArc">
              <a:avLst>
                <a:gd fmla="val 5420934" name="adj1"/>
                <a:gd fmla="val 14600531" name="adj2"/>
                <a:gd fmla="val 21346" name="adj3"/>
              </a:avLst>
            </a:prstGeom>
            <a:solidFill>
              <a:srgbClr val="99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5" name="Google Shape;2045;p4"/>
          <p:cNvSpPr txBox="1"/>
          <p:nvPr/>
        </p:nvSpPr>
        <p:spPr>
          <a:xfrm>
            <a:off x="7421838" y="3057250"/>
            <a:ext cx="1260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99E2E6"/>
                </a:solidFill>
                <a:latin typeface="Mali SemiBold"/>
                <a:ea typeface="Mali SemiBold"/>
                <a:cs typeface="Mali SemiBold"/>
                <a:sym typeface="Mali SemiBold"/>
              </a:rPr>
              <a:t>40%</a:t>
            </a:r>
            <a:endParaRPr b="0" i="0" sz="2400" u="none" cap="none" strike="noStrike">
              <a:solidFill>
                <a:srgbClr val="99E2E6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46" name="Google Shape;2046;p4"/>
          <p:cNvSpPr txBox="1"/>
          <p:nvPr/>
        </p:nvSpPr>
        <p:spPr>
          <a:xfrm>
            <a:off x="7421838" y="3615400"/>
            <a:ext cx="1260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" sz="16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Morti in più</a:t>
            </a:r>
            <a:endParaRPr b="0" i="0" sz="16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Analisi di contesto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052" name="Google Shape;2052;p5"/>
          <p:cNvSpPr txBox="1"/>
          <p:nvPr>
            <p:ph idx="1" type="body"/>
          </p:nvPr>
        </p:nvSpPr>
        <p:spPr>
          <a:xfrm>
            <a:off x="2339300" y="1636525"/>
            <a:ext cx="48927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L’analisi di contesto è stata sviluppata dal team di progetto tramite: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Lettura di articoli riguardanti il contesto;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Visione di interviste a persone legate al dominio considerato.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rPr lang="it"/>
              <a:t>Queste ricerche ci hanno permesso di acquisire conoscenze relative al dominio del problema.</a:t>
            </a:r>
            <a:endParaRPr/>
          </a:p>
        </p:txBody>
      </p:sp>
      <p:sp>
        <p:nvSpPr>
          <p:cNvPr id="2053" name="Google Shape;2053;p5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4" name="Google Shape;20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475" y="179920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6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Analisi di contesto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060" name="Google Shape;2060;p6"/>
          <p:cNvSpPr/>
          <p:nvPr/>
        </p:nvSpPr>
        <p:spPr>
          <a:xfrm>
            <a:off x="-3714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1" name="Google Shape;20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675" y="1799200"/>
            <a:ext cx="792750" cy="7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425" y="1946500"/>
            <a:ext cx="4482812" cy="129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Soluzione proposta</a:t>
            </a:r>
            <a:endParaRPr/>
          </a:p>
        </p:txBody>
      </p:sp>
      <p:grpSp>
        <p:nvGrpSpPr>
          <p:cNvPr id="2068" name="Google Shape;2068;p7"/>
          <p:cNvGrpSpPr/>
          <p:nvPr/>
        </p:nvGrpSpPr>
        <p:grpSpPr>
          <a:xfrm>
            <a:off x="11217813" y="5054571"/>
            <a:ext cx="333809" cy="373276"/>
            <a:chOff x="861113" y="2885746"/>
            <a:chExt cx="333809" cy="373276"/>
          </a:xfrm>
        </p:grpSpPr>
        <p:sp>
          <p:nvSpPr>
            <p:cNvPr id="2069" name="Google Shape;2069;p7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2" name="Google Shape;2072;p7"/>
          <p:cNvSpPr txBox="1"/>
          <p:nvPr>
            <p:ph idx="4294967295" type="ctrTitle"/>
          </p:nvPr>
        </p:nvSpPr>
        <p:spPr>
          <a:xfrm flipH="1">
            <a:off x="1092025" y="2671050"/>
            <a:ext cx="1885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Comprensione delle problematiche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73" name="Google Shape;2073;p7"/>
          <p:cNvSpPr txBox="1"/>
          <p:nvPr>
            <p:ph idx="4294967295" type="ctrTitle"/>
          </p:nvPr>
        </p:nvSpPr>
        <p:spPr>
          <a:xfrm flipH="1">
            <a:off x="6067775" y="3512925"/>
            <a:ext cx="21186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Collaborazione nello sviluppo di soluzioni efficaci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74" name="Google Shape;2074;p7"/>
          <p:cNvSpPr txBox="1"/>
          <p:nvPr>
            <p:ph idx="4294967295" type="ctrTitle"/>
          </p:nvPr>
        </p:nvSpPr>
        <p:spPr>
          <a:xfrm flipH="1">
            <a:off x="6102725" y="2553350"/>
            <a:ext cx="222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Coinvolgimento dei cittadini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2075" name="Google Shape;2075;p7"/>
          <p:cNvSpPr txBox="1"/>
          <p:nvPr>
            <p:ph idx="4294967295" type="ctrTitle"/>
          </p:nvPr>
        </p:nvSpPr>
        <p:spPr>
          <a:xfrm flipH="1">
            <a:off x="428000" y="3986200"/>
            <a:ext cx="266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Cambiamento dei comportamenti dei cittadini</a:t>
            </a:r>
            <a:endParaRPr b="0" i="0" sz="1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grpSp>
        <p:nvGrpSpPr>
          <p:cNvPr id="2076" name="Google Shape;2076;p7"/>
          <p:cNvGrpSpPr/>
          <p:nvPr/>
        </p:nvGrpSpPr>
        <p:grpSpPr>
          <a:xfrm>
            <a:off x="4435530" y="2376724"/>
            <a:ext cx="1573189" cy="1011428"/>
            <a:chOff x="4376505" y="1572374"/>
            <a:chExt cx="1573189" cy="1011428"/>
          </a:xfrm>
        </p:grpSpPr>
        <p:sp>
          <p:nvSpPr>
            <p:cNvPr id="2077" name="Google Shape;2077;p7"/>
            <p:cNvSpPr/>
            <p:nvPr/>
          </p:nvSpPr>
          <p:spPr>
            <a:xfrm flipH="1" rot="5269329">
              <a:off x="4466129" y="1521574"/>
              <a:ext cx="969832" cy="1113029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8" name="Google Shape;2078;p7"/>
            <p:cNvCxnSpPr/>
            <p:nvPr/>
          </p:nvCxnSpPr>
          <p:spPr>
            <a:xfrm>
              <a:off x="5499694" y="2078075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79" name="Google Shape;2079;p7"/>
          <p:cNvGrpSpPr/>
          <p:nvPr/>
        </p:nvGrpSpPr>
        <p:grpSpPr>
          <a:xfrm>
            <a:off x="3131750" y="2914907"/>
            <a:ext cx="1571988" cy="1011458"/>
            <a:chOff x="3072725" y="2110557"/>
            <a:chExt cx="1571988" cy="1011458"/>
          </a:xfrm>
        </p:grpSpPr>
        <p:sp>
          <p:nvSpPr>
            <p:cNvPr id="2080" name="Google Shape;2080;p7"/>
            <p:cNvSpPr/>
            <p:nvPr/>
          </p:nvSpPr>
          <p:spPr>
            <a:xfrm flipH="1" rot="5269329">
              <a:off x="3585241" y="2059772"/>
              <a:ext cx="969862" cy="1113029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1" name="Google Shape;2081;p7"/>
            <p:cNvCxnSpPr/>
            <p:nvPr/>
          </p:nvCxnSpPr>
          <p:spPr>
            <a:xfrm>
              <a:off x="3072725" y="2628888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82" name="Google Shape;2082;p7"/>
          <p:cNvGrpSpPr/>
          <p:nvPr/>
        </p:nvGrpSpPr>
        <p:grpSpPr>
          <a:xfrm>
            <a:off x="3131750" y="3957044"/>
            <a:ext cx="1571987" cy="1011428"/>
            <a:chOff x="3072725" y="3152694"/>
            <a:chExt cx="1571987" cy="1011428"/>
          </a:xfrm>
        </p:grpSpPr>
        <p:sp>
          <p:nvSpPr>
            <p:cNvPr id="2083" name="Google Shape;2083;p7"/>
            <p:cNvSpPr/>
            <p:nvPr/>
          </p:nvSpPr>
          <p:spPr>
            <a:xfrm flipH="1" rot="5269329">
              <a:off x="3585256" y="3101894"/>
              <a:ext cx="969832" cy="1113029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4" name="Google Shape;2084;p7"/>
            <p:cNvCxnSpPr/>
            <p:nvPr/>
          </p:nvCxnSpPr>
          <p:spPr>
            <a:xfrm>
              <a:off x="3072725" y="3668750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85" name="Google Shape;2085;p7"/>
          <p:cNvSpPr txBox="1"/>
          <p:nvPr/>
        </p:nvSpPr>
        <p:spPr>
          <a:xfrm>
            <a:off x="1105975" y="1066925"/>
            <a:ext cx="732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703316"/>
                </a:solidFill>
                <a:latin typeface="Nunito"/>
                <a:ea typeface="Nunito"/>
                <a:cs typeface="Nunito"/>
                <a:sym typeface="Nunito"/>
              </a:rPr>
              <a:t>Il nostro progetto si pone come obiettivo di contribuire significativamente alla salvaguardia delle api tramite il coinvolgimento dei cittadini che potranno usare la nostra piattaforma come strumento per informarsi sul problema e aiutare attivamente la ricerca scientifica rendoli parte della Citizen Science.</a:t>
            </a:r>
            <a:endParaRPr b="0" i="0" sz="1400" u="none" cap="none" strike="noStrike">
              <a:solidFill>
                <a:srgbClr val="70331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86" name="Google Shape;20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400" y="2641088"/>
            <a:ext cx="531025" cy="5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500" y="4197238"/>
            <a:ext cx="531025" cy="5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3550" y="3120375"/>
            <a:ext cx="561975" cy="56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9" name="Google Shape;2089;p7"/>
          <p:cNvGrpSpPr/>
          <p:nvPr/>
        </p:nvGrpSpPr>
        <p:grpSpPr>
          <a:xfrm>
            <a:off x="4494579" y="3388149"/>
            <a:ext cx="1573191" cy="1011431"/>
            <a:chOff x="4376504" y="2613799"/>
            <a:chExt cx="1573191" cy="1011431"/>
          </a:xfrm>
        </p:grpSpPr>
        <p:sp>
          <p:nvSpPr>
            <p:cNvPr id="2090" name="Google Shape;2090;p7"/>
            <p:cNvSpPr/>
            <p:nvPr/>
          </p:nvSpPr>
          <p:spPr>
            <a:xfrm flipH="1" rot="5269329">
              <a:off x="4465755" y="2563358"/>
              <a:ext cx="969862" cy="1112312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1" name="Google Shape;2091;p7"/>
            <p:cNvCxnSpPr/>
            <p:nvPr/>
          </p:nvCxnSpPr>
          <p:spPr>
            <a:xfrm>
              <a:off x="5499694" y="3119513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092" name="Google Shape;20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7663" y="3612875"/>
            <a:ext cx="5619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8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Sommario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098" name="Google Shape;2098;p8"/>
          <p:cNvSpPr txBox="1"/>
          <p:nvPr>
            <p:ph idx="1" type="body"/>
          </p:nvPr>
        </p:nvSpPr>
        <p:spPr>
          <a:xfrm>
            <a:off x="2919000" y="1573650"/>
            <a:ext cx="37548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Profilo utente - Ambientalista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Tabella dei Task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Analisi Comparativa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it"/>
              <a:t>Scenario</a:t>
            </a:r>
            <a:endParaRPr/>
          </a:p>
        </p:txBody>
      </p:sp>
      <p:sp>
        <p:nvSpPr>
          <p:cNvPr id="2099" name="Google Shape;2099;p8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0" name="Google Shape;21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25" y="1798850"/>
            <a:ext cx="792750" cy="7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9"/>
          <p:cNvSpPr txBox="1"/>
          <p:nvPr>
            <p:ph type="ctrTitle"/>
          </p:nvPr>
        </p:nvSpPr>
        <p:spPr>
          <a:xfrm flipH="1">
            <a:off x="3475250" y="56475"/>
            <a:ext cx="547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Profilo utente - </a:t>
            </a:r>
            <a:r>
              <a:rPr lang="it" sz="2400">
                <a:solidFill>
                  <a:schemeClr val="dk1"/>
                </a:solidFill>
              </a:rPr>
              <a:t>Ambientalista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06" name="Google Shape;2106;p9"/>
          <p:cNvSpPr txBox="1"/>
          <p:nvPr>
            <p:ph idx="1" type="subTitle"/>
          </p:nvPr>
        </p:nvSpPr>
        <p:spPr>
          <a:xfrm flipH="1">
            <a:off x="4175575" y="1267200"/>
            <a:ext cx="42552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1100"/>
              <a:t>Rosa è una studentessa di giurisprudenza all’Università degli Studi di Salerno che vive a in Campania. Rosa è anche un’ ambientalista di Greenpeace ed è a conoscenza di quelli che sono i problemi ambientali e recentemente ha partecipato a programmi di protezione degli Oceani e a tutto ciò che ne concerne sui cambiamenti climatici, pesca eccessiva, estrazioni minerarie, trivellazioni che gli oceani subiscono a causa dell’aviditá umana.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1100"/>
              <a:t>Rosa rimane aggiornata tramite l’uso del sito di Greenpeace e in ambito della Biodiversitá si sta informando sulle conseguenze dell’eventuale estinzione di alcune specie protette, in particolare delle api.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1100"/>
              <a:t>Conosce il loro ruolo fondamentale per la produzione alimentare e per l’ambiente, quindi pur non essendo un esperta di api si è dimostrata molto propensa a seguire un training dettagliato su come poter contribuire alla loro salvaguardia.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/>
          </a:p>
        </p:txBody>
      </p:sp>
      <p:sp>
        <p:nvSpPr>
          <p:cNvPr id="2107" name="Google Shape;2107;p9"/>
          <p:cNvSpPr/>
          <p:nvPr/>
        </p:nvSpPr>
        <p:spPr>
          <a:xfrm>
            <a:off x="-1822750" y="0"/>
            <a:ext cx="5885700" cy="5143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FBD42"/>
              </a:gs>
              <a:gs pos="100000">
                <a:srgbClr val="B87A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9"/>
          <p:cNvSpPr/>
          <p:nvPr/>
        </p:nvSpPr>
        <p:spPr>
          <a:xfrm>
            <a:off x="-250225" y="131625"/>
            <a:ext cx="2628600" cy="2276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0B3">
              <a:alpha val="7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9"/>
          <p:cNvSpPr txBox="1"/>
          <p:nvPr/>
        </p:nvSpPr>
        <p:spPr>
          <a:xfrm>
            <a:off x="-8075" y="733575"/>
            <a:ext cx="2203800" cy="6771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160000" dist="9525">
              <a:srgbClr val="000000">
                <a:alpha val="33725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Nome: </a:t>
            </a:r>
            <a:r>
              <a:rPr b="0" i="0" lang="it" sz="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Rosa Pisani</a:t>
            </a:r>
            <a:endParaRPr b="0" i="0" sz="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Età: </a:t>
            </a:r>
            <a:r>
              <a:rPr b="0" i="0" lang="it" sz="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25</a:t>
            </a:r>
            <a:endParaRPr b="0" i="0" sz="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Regione: </a:t>
            </a:r>
            <a:r>
              <a:rPr b="0" i="0" lang="it" sz="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Campania</a:t>
            </a:r>
            <a:endParaRPr b="0" i="0" sz="800" u="none" cap="none" strike="noStrike"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Professione: </a:t>
            </a:r>
            <a:r>
              <a:rPr b="0" i="0" lang="it" sz="800" u="none" cap="none" strike="noStrik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Studentessa</a:t>
            </a:r>
            <a:endParaRPr b="0" i="0" sz="800" u="none" cap="none" strike="noStrike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2110" name="Google Shape;2110;p9"/>
          <p:cNvPicPr preferRelativeResize="0"/>
          <p:nvPr/>
        </p:nvPicPr>
        <p:blipFill rotWithShape="1">
          <a:blip r:embed="rId3">
            <a:alphaModFix/>
          </a:blip>
          <a:srcRect b="0" l="26454" r="0" t="0"/>
          <a:stretch/>
        </p:blipFill>
        <p:spPr>
          <a:xfrm>
            <a:off x="273025" y="15450"/>
            <a:ext cx="3239550" cy="51125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9480000" dist="190500">
              <a:srgbClr val="000000">
                <a:alpha val="62745"/>
              </a:srgbClr>
            </a:outerShdw>
          </a:effectLst>
        </p:spPr>
      </p:pic>
      <p:grpSp>
        <p:nvGrpSpPr>
          <p:cNvPr id="2111" name="Google Shape;2111;p9"/>
          <p:cNvGrpSpPr/>
          <p:nvPr/>
        </p:nvGrpSpPr>
        <p:grpSpPr>
          <a:xfrm flipH="1">
            <a:off x="-1743400" y="2729425"/>
            <a:ext cx="7110000" cy="3093025"/>
            <a:chOff x="257575" y="1301825"/>
            <a:chExt cx="7110000" cy="3093025"/>
          </a:xfrm>
        </p:grpSpPr>
        <p:sp>
          <p:nvSpPr>
            <p:cNvPr id="2112" name="Google Shape;2112;p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0" name="Google Shape;2130;p9"/>
          <p:cNvSpPr txBox="1"/>
          <p:nvPr/>
        </p:nvSpPr>
        <p:spPr>
          <a:xfrm>
            <a:off x="4175575" y="4194075"/>
            <a:ext cx="425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t" sz="900" u="none" cap="none" strike="noStrik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OBIETTIVO: </a:t>
            </a:r>
            <a:r>
              <a:rPr b="0" i="0" lang="it" sz="9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Salvaguardare le api dall'estinzione e mantenere la biodiversità</a:t>
            </a:r>
            <a:r>
              <a:rPr b="0" i="0" lang="it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eautiful Nature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eautiful Nature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